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62" r:id="rId4"/>
    <p:sldId id="261" r:id="rId5"/>
    <p:sldId id="263" r:id="rId6"/>
    <p:sldId id="266" r:id="rId7"/>
    <p:sldId id="264" r:id="rId8"/>
    <p:sldId id="268" r:id="rId9"/>
    <p:sldId id="270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95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6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02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02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7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4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74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30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58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16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6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7A80-997F-40BC-BBCF-C1BCF32ECB7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33518-8875-43F5-80C6-B3E1E730E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8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0"/>
            <a:ext cx="7344816" cy="172819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подготовке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за уровень основного общего образования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62157"/>
            <a:ext cx="6264696" cy="5280486"/>
          </a:xfrm>
          <a:prstGeom prst="rect">
            <a:avLst/>
          </a:prstGeom>
        </p:spPr>
      </p:pic>
      <p:pic>
        <p:nvPicPr>
          <p:cNvPr id="3074" name="Picture 2" descr="C:\Users\Элемент\Desktop\Документы\планы 2012 -2015\план 2015-2016\день открытых дверей\день карьеры\мотиваторы\5339411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84984"/>
            <a:ext cx="2763890" cy="217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8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480720"/>
          </a:xfrm>
        </p:spPr>
        <p:txBody>
          <a:bodyPr>
            <a:noAutofit/>
          </a:bodyPr>
          <a:lstStyle/>
          <a:p>
            <a:pPr lvl="0" algn="just">
              <a:buClr>
                <a:srgbClr val="A53010"/>
              </a:buClr>
            </a:pPr>
            <a:r>
              <a:rPr lang="ru-RU" sz="2600" dirty="0" smtClean="0"/>
              <a:t>Выполнение </a:t>
            </a:r>
            <a:r>
              <a:rPr lang="ru-RU" sz="2600" dirty="0" smtClean="0"/>
              <a:t>ИТОГОВОГО </a:t>
            </a:r>
            <a:r>
              <a:rPr lang="ru-RU" sz="2600" dirty="0" smtClean="0"/>
              <a:t>ПРОЕКТА </a:t>
            </a:r>
            <a:r>
              <a:rPr lang="ru-RU" sz="2600" dirty="0" smtClean="0"/>
              <a:t>обязательно </a:t>
            </a:r>
            <a:r>
              <a:rPr lang="ru-RU" sz="2600" b="1" u="sng" dirty="0"/>
              <a:t>для каждого учащегося</a:t>
            </a:r>
            <a:r>
              <a:rPr lang="ru-RU" sz="2600" dirty="0"/>
              <a:t> по завершении освоения </a:t>
            </a:r>
            <a:r>
              <a:rPr lang="ru-RU" sz="2600" dirty="0" smtClean="0"/>
              <a:t>ООП ООО – 9 класс.</a:t>
            </a:r>
          </a:p>
          <a:p>
            <a:pPr lvl="0" algn="just">
              <a:buClr>
                <a:srgbClr val="A53010"/>
              </a:buClr>
            </a:pPr>
            <a:r>
              <a:rPr lang="ru-RU" sz="2600" u="sng" dirty="0" smtClean="0"/>
              <a:t>К </a:t>
            </a:r>
            <a:r>
              <a:rPr lang="ru-RU" sz="2600" u="sng" dirty="0"/>
              <a:t>защите допускается учащийся</a:t>
            </a:r>
            <a:r>
              <a:rPr lang="ru-RU" sz="2600" dirty="0"/>
              <a:t>, </a:t>
            </a:r>
            <a:r>
              <a:rPr lang="ru-RU" sz="2600" b="1" dirty="0"/>
              <a:t>выполнивший </a:t>
            </a:r>
            <a:r>
              <a:rPr lang="ru-RU" sz="2600" b="1" dirty="0" smtClean="0"/>
              <a:t>ИИП </a:t>
            </a:r>
            <a:r>
              <a:rPr lang="ru-RU" sz="2600" dirty="0"/>
              <a:t>и получивший </a:t>
            </a:r>
            <a:r>
              <a:rPr lang="ru-RU" sz="2600" b="1" dirty="0" smtClean="0"/>
              <a:t>положительный </a:t>
            </a:r>
            <a:r>
              <a:rPr lang="ru-RU" sz="2600" b="1" dirty="0"/>
              <a:t>отзыв </a:t>
            </a:r>
            <a:r>
              <a:rPr lang="ru-RU" sz="2600" b="1" dirty="0" smtClean="0"/>
              <a:t>руководителя</a:t>
            </a:r>
            <a:r>
              <a:rPr lang="ru-RU" sz="2600" dirty="0" smtClean="0"/>
              <a:t>.</a:t>
            </a:r>
          </a:p>
          <a:p>
            <a:pPr algn="just">
              <a:buClr>
                <a:srgbClr val="A53010"/>
              </a:buClr>
            </a:pPr>
            <a:r>
              <a:rPr lang="ru-RU" sz="2600" dirty="0" smtClean="0"/>
              <a:t>Проект может носить </a:t>
            </a:r>
            <a:r>
              <a:rPr lang="ru-RU" sz="2600" b="1" u="sng" dirty="0" smtClean="0"/>
              <a:t>предметную, </a:t>
            </a:r>
            <a:r>
              <a:rPr lang="ru-RU" sz="2600" b="1" u="sng" dirty="0" err="1" smtClean="0"/>
              <a:t>метапредметную</a:t>
            </a:r>
            <a:r>
              <a:rPr lang="ru-RU" sz="2600" b="1" u="sng" dirty="0" smtClean="0"/>
              <a:t>, </a:t>
            </a:r>
            <a:r>
              <a:rPr lang="ru-RU" sz="2600" b="1" u="sng" dirty="0" err="1" smtClean="0"/>
              <a:t>межпредметную</a:t>
            </a:r>
            <a:r>
              <a:rPr lang="ru-RU" sz="2600" dirty="0" smtClean="0"/>
              <a:t> направленность.</a:t>
            </a:r>
          </a:p>
          <a:p>
            <a:pPr algn="just">
              <a:buClr>
                <a:srgbClr val="A53010"/>
              </a:buClr>
            </a:pPr>
            <a:r>
              <a:rPr lang="ru-RU" sz="2600" dirty="0" smtClean="0"/>
              <a:t>Защита проекта осуществляется публично и лично, сопровождается </a:t>
            </a:r>
            <a:r>
              <a:rPr lang="ru-RU" sz="2600" b="1" dirty="0" smtClean="0"/>
              <a:t>компьютерной презентацией. </a:t>
            </a:r>
          </a:p>
          <a:p>
            <a:pPr algn="just">
              <a:buClr>
                <a:srgbClr val="A53010"/>
              </a:buClr>
            </a:pPr>
            <a:r>
              <a:rPr lang="ru-RU" sz="2600" b="1" dirty="0" smtClean="0"/>
              <a:t>Сроки защиты </a:t>
            </a:r>
            <a:r>
              <a:rPr lang="ru-RU" sz="2600" dirty="0" smtClean="0"/>
              <a:t>устанавливаются</a:t>
            </a:r>
            <a:r>
              <a:rPr lang="ru-RU" sz="2600" b="1" dirty="0" smtClean="0"/>
              <a:t> приказом директора </a:t>
            </a:r>
            <a:r>
              <a:rPr lang="ru-RU" sz="2600" dirty="0" smtClean="0"/>
              <a:t>(апрель 2026)</a:t>
            </a:r>
            <a:endParaRPr lang="ru-RU" sz="2600" dirty="0" smtClean="0"/>
          </a:p>
          <a:p>
            <a:pPr algn="just">
              <a:buClr>
                <a:srgbClr val="A53010"/>
              </a:buClr>
            </a:pPr>
            <a:r>
              <a:rPr lang="ru-RU" sz="2600" dirty="0" smtClean="0"/>
              <a:t>Результаты </a:t>
            </a:r>
            <a:r>
              <a:rPr lang="ru-RU" sz="2600" dirty="0" smtClean="0"/>
              <a:t>защиты </a:t>
            </a:r>
            <a:r>
              <a:rPr lang="ru-RU" sz="2600" b="1" dirty="0" smtClean="0"/>
              <a:t>фиксируются</a:t>
            </a:r>
            <a:r>
              <a:rPr lang="ru-RU" sz="2600" dirty="0" smtClean="0"/>
              <a:t> </a:t>
            </a:r>
            <a:r>
              <a:rPr lang="ru-RU" sz="2600" dirty="0" smtClean="0"/>
              <a:t>в </a:t>
            </a:r>
            <a:r>
              <a:rPr lang="ru-RU" sz="2600" dirty="0" smtClean="0"/>
              <a:t>электронный </a:t>
            </a:r>
            <a:r>
              <a:rPr lang="ru-RU" sz="2600" dirty="0" smtClean="0"/>
              <a:t>журнал, </a:t>
            </a:r>
            <a:r>
              <a:rPr lang="ru-RU" sz="2600" dirty="0" smtClean="0"/>
              <a:t>личное дело обучающихся </a:t>
            </a:r>
            <a:r>
              <a:rPr lang="ru-RU" sz="2600" dirty="0" smtClean="0"/>
              <a:t>и аттестат об основном общем образовании.</a:t>
            </a:r>
            <a:endParaRPr lang="ru-RU" sz="2600" dirty="0" smtClean="0"/>
          </a:p>
          <a:p>
            <a:pPr algn="just">
              <a:buClr>
                <a:srgbClr val="A53010"/>
              </a:buClr>
            </a:pPr>
            <a:endParaRPr lang="ru-RU" sz="2800" dirty="0" smtClean="0"/>
          </a:p>
          <a:p>
            <a:pPr lvl="0" algn="just">
              <a:buClr>
                <a:srgbClr val="A53010"/>
              </a:buClr>
            </a:pPr>
            <a:endParaRPr lang="ru-RU" sz="2800" dirty="0" smtClean="0"/>
          </a:p>
          <a:p>
            <a:pPr lvl="0" algn="just">
              <a:buClr>
                <a:srgbClr val="A53010"/>
              </a:buClr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36744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241204"/>
              </p:ext>
            </p:extLst>
          </p:nvPr>
        </p:nvGraphicFramePr>
        <p:xfrm>
          <a:off x="107504" y="14497"/>
          <a:ext cx="8928992" cy="67606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1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Тип проекта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Цель проекта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Форма представления результатов (проектный продукт)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1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Практико-ориентированный, социальный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Решение практических задач.</a:t>
                      </a: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данных социологического опроса,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атлас, бизнес-план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веб-сайт, видеофильм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газета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журнал,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коллекция, компьютерная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анимация,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пакет рекомендаций, стендовый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доклад,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сценарий,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статья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сказка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костюм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макет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модель, музыкальное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произведение,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мультимедийный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продукт, отчёты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проведённых исследованиях,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публикация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путеводитель, реферат, справочник, серия иллюстраций, учебное пособие, чертеж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коллаж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8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Исследовательский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Доказательство или опровержение какой-либо гипотезы.</a:t>
                      </a: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58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Информационный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Сбор информации о каком-либо объекте или явлении, анализ информации.</a:t>
                      </a: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3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Творческий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Привлечение интереса публики к проблеме проекта.</a:t>
                      </a: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71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Игровой или ролевой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Представление опыта участия в решении проблемы проекта.</a:t>
                      </a:r>
                    </a:p>
                  </a:txBody>
                  <a:tcPr marL="50041" marR="500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19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6480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Проведение </a:t>
            </a:r>
            <a:r>
              <a:rPr lang="ru-RU" sz="3200" b="1" dirty="0"/>
              <a:t>защиты </a:t>
            </a:r>
            <a:r>
              <a:rPr lang="ru-RU" sz="3200" b="1" dirty="0" smtClean="0"/>
              <a:t>ИП </a:t>
            </a:r>
            <a:r>
              <a:rPr lang="ru-RU" sz="3200" b="1" dirty="0" smtClean="0"/>
              <a:t>и</a:t>
            </a:r>
            <a:r>
              <a:rPr lang="ru-RU" sz="3200" b="1" dirty="0"/>
              <a:t> </a:t>
            </a:r>
            <a:r>
              <a:rPr lang="ru-RU" sz="3200" b="1" dirty="0" smtClean="0"/>
              <a:t>критерии </a:t>
            </a:r>
            <a:r>
              <a:rPr lang="ru-RU" sz="3200" b="1" dirty="0"/>
              <a:t>оценивания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496943" cy="5472608"/>
          </a:xfrm>
        </p:spPr>
        <p:txBody>
          <a:bodyPr>
            <a:noAutofit/>
          </a:bodyPr>
          <a:lstStyle/>
          <a:p>
            <a:pPr lvl="0" algn="just">
              <a:buClr>
                <a:srgbClr val="A53010"/>
              </a:buClr>
            </a:pPr>
            <a:r>
              <a:rPr lang="ru-RU" sz="2800" dirty="0" smtClean="0"/>
              <a:t>Регламент </a:t>
            </a:r>
            <a:r>
              <a:rPr lang="ru-RU" sz="2800" dirty="0"/>
              <a:t>публичного </a:t>
            </a:r>
            <a:r>
              <a:rPr lang="ru-RU" sz="2800" dirty="0" smtClean="0"/>
              <a:t>выступления не </a:t>
            </a:r>
            <a:r>
              <a:rPr lang="ru-RU" sz="2800" u="sng" dirty="0"/>
              <a:t>более </a:t>
            </a:r>
            <a:r>
              <a:rPr lang="ru-RU" sz="2800" u="sng" dirty="0" smtClean="0"/>
              <a:t>7-5 мин., </a:t>
            </a:r>
            <a:r>
              <a:rPr lang="ru-RU" sz="2800" u="sng" dirty="0"/>
              <a:t>количество слайдов </a:t>
            </a:r>
            <a:r>
              <a:rPr lang="ru-RU" sz="2800" u="sng" dirty="0" smtClean="0"/>
              <a:t>не </a:t>
            </a:r>
            <a:r>
              <a:rPr lang="ru-RU" sz="2800" u="sng" dirty="0"/>
              <a:t>более 12, ответы на вопросы </a:t>
            </a:r>
            <a:r>
              <a:rPr lang="ru-RU" sz="2800" u="sng" dirty="0" smtClean="0"/>
              <a:t>- 2-3 мин</a:t>
            </a:r>
            <a:r>
              <a:rPr lang="ru-RU" sz="2800" dirty="0" smtClean="0"/>
              <a:t>.</a:t>
            </a:r>
          </a:p>
          <a:p>
            <a:pPr lvl="0" algn="just">
              <a:buClr>
                <a:srgbClr val="A53010"/>
              </a:buClr>
            </a:pPr>
            <a:r>
              <a:rPr lang="ru-RU" sz="2800" b="1" dirty="0" smtClean="0"/>
              <a:t>комиссия заслушивает </a:t>
            </a:r>
            <a:r>
              <a:rPr lang="ru-RU" sz="2800" dirty="0" smtClean="0"/>
              <a:t>(1) </a:t>
            </a:r>
            <a:r>
              <a:rPr lang="ru-RU" sz="2800" u="sng" dirty="0" smtClean="0"/>
              <a:t>публичное выступление</a:t>
            </a:r>
            <a:r>
              <a:rPr lang="ru-RU" sz="2800" dirty="0" smtClean="0"/>
              <a:t>, </a:t>
            </a:r>
            <a:r>
              <a:rPr lang="ru-RU" sz="2800" dirty="0"/>
              <a:t>знакомится </a:t>
            </a:r>
            <a:r>
              <a:rPr lang="ru-RU" sz="2800" u="sng" dirty="0"/>
              <a:t>с </a:t>
            </a:r>
            <a:r>
              <a:rPr lang="ru-RU" sz="2800" u="sng" dirty="0" smtClean="0"/>
              <a:t>продуктом (2) </a:t>
            </a:r>
            <a:r>
              <a:rPr lang="ru-RU" sz="2800" dirty="0"/>
              <a:t>с краткой </a:t>
            </a:r>
            <a:r>
              <a:rPr lang="ru-RU" sz="2800" u="sng" dirty="0"/>
              <a:t>пояснительной </a:t>
            </a:r>
            <a:r>
              <a:rPr lang="ru-RU" sz="2800" u="sng" dirty="0" smtClean="0"/>
              <a:t>запиской (3)</a:t>
            </a:r>
            <a:r>
              <a:rPr lang="ru-RU" sz="2800" dirty="0" smtClean="0"/>
              <a:t> </a:t>
            </a:r>
            <a:r>
              <a:rPr lang="ru-RU" sz="2800" dirty="0"/>
              <a:t>и </a:t>
            </a:r>
            <a:r>
              <a:rPr lang="ru-RU" sz="2800" u="sng" dirty="0"/>
              <a:t>отзывом </a:t>
            </a:r>
            <a:r>
              <a:rPr lang="ru-RU" sz="2800" u="sng" dirty="0" smtClean="0"/>
              <a:t>руководителя (4)</a:t>
            </a:r>
            <a:r>
              <a:rPr lang="ru-RU" sz="2800" dirty="0" smtClean="0"/>
              <a:t>, </a:t>
            </a:r>
            <a:r>
              <a:rPr lang="ru-RU" sz="2800" b="1" dirty="0"/>
              <a:t>осуществляет оценивание </a:t>
            </a:r>
            <a:r>
              <a:rPr lang="ru-RU" sz="2800" dirty="0"/>
              <a:t>предоставленных материалов, </a:t>
            </a:r>
            <a:r>
              <a:rPr lang="ru-RU" sz="2800" u="sng" dirty="0"/>
              <a:t>заполняет карту оценки</a:t>
            </a:r>
            <a:r>
              <a:rPr lang="ru-RU" sz="2800" dirty="0" smtClean="0"/>
              <a:t>;</a:t>
            </a:r>
          </a:p>
          <a:p>
            <a:pPr lvl="0" algn="just">
              <a:buClr>
                <a:srgbClr val="A53010"/>
              </a:buClr>
            </a:pPr>
            <a:r>
              <a:rPr lang="ru-RU" sz="2800" dirty="0" smtClean="0"/>
              <a:t>При </a:t>
            </a:r>
            <a:r>
              <a:rPr lang="ru-RU" sz="2800" dirty="0"/>
              <a:t>оценке </a:t>
            </a:r>
            <a:r>
              <a:rPr lang="ru-RU" sz="2800" dirty="0" smtClean="0"/>
              <a:t>ИП </a:t>
            </a:r>
            <a:r>
              <a:rPr lang="ru-RU" sz="2800" dirty="0"/>
              <a:t>выделяются уровни сформированности навыков проектной </a:t>
            </a:r>
            <a:r>
              <a:rPr lang="ru-RU" sz="2800" dirty="0" smtClean="0"/>
              <a:t>деятельности.</a:t>
            </a:r>
          </a:p>
          <a:p>
            <a:pPr lvl="0" algn="just">
              <a:spcBef>
                <a:spcPts val="0"/>
              </a:spcBef>
              <a:buClr>
                <a:srgbClr val="A53010"/>
              </a:buClr>
            </a:pPr>
            <a:endParaRPr lang="ru-RU" sz="2800" dirty="0" smtClean="0"/>
          </a:p>
          <a:p>
            <a:pPr lvl="0" algn="just">
              <a:buClr>
                <a:srgbClr val="A53010"/>
              </a:buClr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4542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490066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b="1" dirty="0" smtClean="0"/>
              <a:t>Критерии оценки </a:t>
            </a:r>
            <a:r>
              <a:rPr lang="ru-RU" sz="2700" b="1" dirty="0" smtClean="0"/>
              <a:t>итогового </a:t>
            </a:r>
            <a:r>
              <a:rPr lang="ru-RU" sz="2700" b="1" dirty="0" smtClean="0"/>
              <a:t>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Вывод </a:t>
            </a:r>
            <a:r>
              <a:rPr lang="ru-RU" sz="2000" dirty="0"/>
              <a:t>об уровне сформированности навыков проектной деятельности делается на основе оценки всей совокупности основных элементов проекта (продукта и пояснительной записки, отзыва, презентации) по каждому из четырех критериев:</a:t>
            </a:r>
          </a:p>
          <a:p>
            <a:pPr lvl="2"/>
            <a:r>
              <a:rPr lang="ru-RU" sz="1600" u="sng" dirty="0"/>
              <a:t>способность к самостоятельному приобретению знаний и решению проблем</a:t>
            </a:r>
            <a:r>
              <a:rPr lang="ru-RU" sz="1600" dirty="0"/>
              <a:t>, проявляющаяся в умении поставить проблему и выбрать адекватные способы ее решения, включая поиск и обработку информации, формулировку выводов и/или обоснование и реализацию/апробацию принятого решения, обоснование и создание модели, прогноза, макета, объекта, творческого решения и т.п. Данный критерий в целом включает оценку сформированности познавательных учебных действий;</a:t>
            </a:r>
            <a:endParaRPr lang="ru-RU" sz="1600" b="1" dirty="0"/>
          </a:p>
          <a:p>
            <a:pPr lvl="2"/>
            <a:r>
              <a:rPr lang="ru-RU" sz="1600" u="sng" dirty="0"/>
              <a:t>сформированность предметных знаний и способов действий</a:t>
            </a:r>
            <a:r>
              <a:rPr lang="ru-RU" sz="1600" dirty="0"/>
              <a:t>, проявляющаяся в умении раскрыть содержание работы, грамотно и обоснованно в соответствии с рассматриваемой проблемой/темой использовать имеющиеся знания и способы действий;</a:t>
            </a:r>
            <a:endParaRPr lang="ru-RU" sz="1600" b="1" dirty="0"/>
          </a:p>
          <a:p>
            <a:pPr lvl="2"/>
            <a:r>
              <a:rPr lang="ru-RU" sz="1600" u="sng" dirty="0"/>
              <a:t>сформированность регулятивных действий</a:t>
            </a:r>
            <a:r>
              <a:rPr lang="ru-RU" sz="1600" dirty="0"/>
              <a:t>, проявляющаяся в умении самостоятельно планировать и управлять своей познавательной деятельностью во времени, использовать ресурсные возможности для достижения целей, осуществлять выбор конструктивных стратегий в трудных ситуациях;</a:t>
            </a:r>
            <a:endParaRPr lang="ru-RU" sz="1600" b="1" dirty="0"/>
          </a:p>
          <a:p>
            <a:pPr lvl="2"/>
            <a:r>
              <a:rPr lang="ru-RU" sz="1600" u="sng" dirty="0"/>
              <a:t>сформированность коммуникативных действий</a:t>
            </a:r>
            <a:r>
              <a:rPr lang="ru-RU" sz="1600" dirty="0"/>
              <a:t>, проявляющаяся в умении ясно изложить и оформить выполненную работу, представить ее результаты, аргументированно ответить на вопросы</a:t>
            </a:r>
            <a:r>
              <a:rPr lang="ru-RU" sz="1600" dirty="0" smtClean="0"/>
              <a:t>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43766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/>
              <a:t>Структура </a:t>
            </a:r>
            <a:r>
              <a:rPr lang="ru-RU" sz="4000" b="1" dirty="0" smtClean="0"/>
              <a:t>ИП</a:t>
            </a:r>
            <a:r>
              <a:rPr lang="ru-RU" sz="4000" b="1" dirty="0" smtClean="0"/>
              <a:t>:</a:t>
            </a:r>
            <a:br>
              <a:rPr lang="ru-RU" sz="4000" b="1" dirty="0" smtClean="0"/>
            </a:b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856984" cy="604867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1800" dirty="0" smtClean="0"/>
              <a:t>Титульный </a:t>
            </a:r>
            <a:r>
              <a:rPr lang="ru-RU" sz="1800" dirty="0"/>
              <a:t>лист (название ОО, тема проекта, ФИО руководителя проекта, ФИО ученика, класс, допуск к защите, город, год);</a:t>
            </a:r>
            <a:endParaRPr lang="ru-RU" sz="1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1800" dirty="0" smtClean="0"/>
              <a:t>Описание </a:t>
            </a:r>
            <a:r>
              <a:rPr lang="ru-RU" sz="1800" dirty="0"/>
              <a:t>проекта – 3-5 страниц:</a:t>
            </a:r>
            <a:endParaRPr lang="ru-RU" sz="1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1800" dirty="0"/>
              <a:t>Исходный замысел (актуальность, проблема, цель, назначение проекта (для учебно-исследовательской работы - выдвинута гипотеза);</a:t>
            </a:r>
            <a:endParaRPr lang="ru-RU" sz="1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1800" dirty="0"/>
              <a:t>Краткое описание хода работы и полученных результатов над ИИП;</a:t>
            </a:r>
            <a:endParaRPr lang="ru-RU" sz="1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1800" dirty="0" smtClean="0"/>
              <a:t>Список </a:t>
            </a:r>
            <a:r>
              <a:rPr lang="ru-RU" sz="1800" dirty="0"/>
              <a:t>использованных источников</a:t>
            </a:r>
            <a:endParaRPr 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Технические </a:t>
            </a:r>
            <a:r>
              <a:rPr lang="ru-RU" sz="1800" b="1" dirty="0"/>
              <a:t>требования к ИИП: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Текст</a:t>
            </a:r>
            <a:r>
              <a:rPr lang="ru-RU" sz="1800" dirty="0"/>
              <a:t>: выравнивание по ширине, шрифт </a:t>
            </a:r>
            <a:r>
              <a:rPr lang="en-US" sz="1800" dirty="0"/>
              <a:t>Times New Roman</a:t>
            </a:r>
            <a:r>
              <a:rPr lang="ru-RU" sz="1800" dirty="0"/>
              <a:t>, 14 </a:t>
            </a:r>
            <a:r>
              <a:rPr lang="ru-RU" sz="1800" dirty="0" err="1"/>
              <a:t>пт</a:t>
            </a:r>
            <a:r>
              <a:rPr lang="ru-RU" sz="1800" dirty="0"/>
              <a:t>, интервал одинарный, отступ первой строки 1,25;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Поля</a:t>
            </a:r>
            <a:r>
              <a:rPr lang="ru-RU" sz="1800" dirty="0"/>
              <a:t>: левое 3 см, правое 1,5 см, верхнее 2 см, нижнее 2 см.;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Нумерация </a:t>
            </a:r>
            <a:r>
              <a:rPr lang="ru-RU" sz="1800" dirty="0"/>
              <a:t>страниц: снизу, по центру. На титульном листе не ставится;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Оглавление</a:t>
            </a:r>
            <a:r>
              <a:rPr lang="ru-RU" sz="1800" dirty="0"/>
              <a:t>: должно формироваться автоматически;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Рисунки</a:t>
            </a:r>
            <a:r>
              <a:rPr lang="ru-RU" sz="1800" dirty="0"/>
              <a:t>, фото, схемы, графики, диаграммы: шрифт </a:t>
            </a:r>
            <a:r>
              <a:rPr lang="en-US" sz="1800" dirty="0"/>
              <a:t>Times New Roman</a:t>
            </a:r>
            <a:r>
              <a:rPr lang="ru-RU" sz="1800" dirty="0"/>
              <a:t>, 12 пт. Должны иметь сплошную нумерацию и названия (под рисунком по центру). На все рисунки должны быть указания в тексте;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Таблицы</a:t>
            </a:r>
            <a:r>
              <a:rPr lang="ru-RU" sz="1800" dirty="0"/>
              <a:t>: слова «Таблица </a:t>
            </a:r>
            <a:r>
              <a:rPr lang="en-US" sz="1800" dirty="0"/>
              <a:t>N</a:t>
            </a:r>
            <a:r>
              <a:rPr lang="ru-RU" sz="1800" dirty="0"/>
              <a:t>», где </a:t>
            </a:r>
            <a:r>
              <a:rPr lang="en-US" sz="1800" dirty="0"/>
              <a:t>N </a:t>
            </a:r>
            <a:r>
              <a:rPr lang="ru-RU" sz="1800" dirty="0"/>
              <a:t>- номер таблицы, следует помещать над таблицей справа;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 smtClean="0"/>
              <a:t>Список </a:t>
            </a:r>
            <a:r>
              <a:rPr lang="ru-RU" sz="1800" dirty="0"/>
              <a:t>использованных источников и литературы должен быть оформлен в алфавитном порядке в соответствии с правилами, указанными в Приказе Федерального агентства по техническому регулированию и метрологии от 28 апреля 2008 года № 95-ст </a:t>
            </a:r>
          </a:p>
        </p:txBody>
      </p:sp>
    </p:spTree>
    <p:extLst>
      <p:ext uri="{BB962C8B-B14F-4D97-AF65-F5344CB8AC3E}">
        <p14:creationId xmlns:p14="http://schemas.microsoft.com/office/powerpoint/2010/main" val="277420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55272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b="1" dirty="0"/>
              <a:t>Рекомендации к компьютерной презентации </a:t>
            </a:r>
            <a:endParaRPr lang="ru-RU" sz="2400" b="1" dirty="0" smtClean="0"/>
          </a:p>
          <a:p>
            <a:pPr marL="0" lvl="0" indent="0">
              <a:buNone/>
            </a:pPr>
            <a:r>
              <a:rPr lang="ru-RU" sz="2400" dirty="0" smtClean="0"/>
              <a:t>Компьютерная </a:t>
            </a:r>
            <a:r>
              <a:rPr lang="ru-RU" sz="2400" dirty="0"/>
              <a:t>презентация проектной работы не должна превышать 12 слайдов.</a:t>
            </a:r>
            <a:endParaRPr lang="ru-RU" sz="2400" b="1" dirty="0"/>
          </a:p>
          <a:p>
            <a:pPr lvl="1"/>
            <a:r>
              <a:rPr lang="ru-RU" sz="1800" dirty="0"/>
              <a:t>Титульный лист презентации включает:</a:t>
            </a:r>
            <a:endParaRPr lang="ru-RU" sz="1800" b="1" dirty="0"/>
          </a:p>
          <a:p>
            <a:pPr lvl="2"/>
            <a:r>
              <a:rPr lang="ru-RU" sz="1600" dirty="0"/>
              <a:t>Полное наименование образовательной организации;</a:t>
            </a:r>
            <a:endParaRPr lang="ru-RU" sz="1600" b="1" dirty="0"/>
          </a:p>
          <a:p>
            <a:pPr lvl="2"/>
            <a:r>
              <a:rPr lang="ru-RU" sz="1600" dirty="0"/>
              <a:t>Сведения об авторе и руководителе проекта;</a:t>
            </a:r>
            <a:endParaRPr lang="ru-RU" sz="1600" b="1" dirty="0"/>
          </a:p>
          <a:p>
            <a:pPr lvl="2"/>
            <a:r>
              <a:rPr lang="ru-RU" sz="1600" dirty="0"/>
              <a:t>Год разработки проекта.</a:t>
            </a:r>
            <a:endParaRPr lang="ru-RU" sz="1600" b="1" dirty="0"/>
          </a:p>
          <a:p>
            <a:pPr lvl="1"/>
            <a:r>
              <a:rPr lang="ru-RU" sz="1800" dirty="0"/>
              <a:t>Текст слайдов должен быть информативным и содержать основную информацию по всем разделам проекта, расположенную в порядке представления каждого раздела.</a:t>
            </a:r>
            <a:endParaRPr lang="ru-RU" sz="1800" b="1" dirty="0"/>
          </a:p>
          <a:p>
            <a:pPr lvl="1"/>
            <a:r>
              <a:rPr lang="ru-RU" sz="1800" dirty="0"/>
              <a:t>Слайды должны быть озаглавлены.</a:t>
            </a:r>
            <a:endParaRPr lang="ru-RU" sz="1800" b="1" dirty="0"/>
          </a:p>
          <a:p>
            <a:pPr lvl="1"/>
            <a:r>
              <a:rPr lang="ru-RU" sz="1800" dirty="0"/>
              <a:t>Наглядность слайда может быть обеспечена при помощи анимации, цветовых эффектов, иллюстраций, графиков, схем, таблиц.</a:t>
            </a:r>
            <a:endParaRPr lang="ru-RU" sz="1800" b="1" dirty="0"/>
          </a:p>
          <a:p>
            <a:pPr lvl="1"/>
            <a:r>
              <a:rPr lang="ru-RU" sz="1800" dirty="0"/>
              <a:t>Компьютерные презентации удобно создавать при помощи программы </a:t>
            </a:r>
            <a:r>
              <a:rPr lang="ru-RU" sz="1800" dirty="0" err="1"/>
              <a:t>Microsoft</a:t>
            </a:r>
            <a:r>
              <a:rPr lang="ru-RU" sz="1800" dirty="0"/>
              <a:t> </a:t>
            </a:r>
            <a:r>
              <a:rPr lang="ru-RU" sz="1800" dirty="0" err="1"/>
              <a:t>Power</a:t>
            </a:r>
            <a:r>
              <a:rPr lang="ru-RU" sz="1800" dirty="0"/>
              <a:t> </a:t>
            </a:r>
            <a:r>
              <a:rPr lang="ru-RU" sz="1800" dirty="0" err="1"/>
              <a:t>Point</a:t>
            </a:r>
            <a:r>
              <a:rPr lang="ru-RU" sz="1800" dirty="0"/>
              <a:t>.</a:t>
            </a:r>
            <a:endParaRPr lang="ru-RU" sz="1800" b="1" dirty="0"/>
          </a:p>
          <a:p>
            <a:r>
              <a:rPr lang="ru-RU" sz="2400" b="1" dirty="0"/>
              <a:t>ВНИМАНИЕ!</a:t>
            </a:r>
            <a:r>
              <a:rPr lang="ru-RU" sz="2400" dirty="0"/>
              <a:t> Не стоит увлекаться чрезмерным включением цветовых и анимационных эффектов, т.к. они отвлекают внимание слушателей от сути проекта.</a:t>
            </a:r>
            <a:endParaRPr lang="ru-RU" sz="18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8479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111499"/>
              </p:ext>
            </p:extLst>
          </p:nvPr>
        </p:nvGraphicFramePr>
        <p:xfrm>
          <a:off x="683568" y="332655"/>
          <a:ext cx="4320480" cy="625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Документ" r:id="rId3" imgW="5954934" imgH="8618499" progId="Word.Document.12">
                  <p:embed/>
                </p:oleObj>
              </mc:Choice>
              <mc:Fallback>
                <p:oleObj name="Документ" r:id="rId3" imgW="5954934" imgH="86184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332655"/>
                        <a:ext cx="4320480" cy="6252363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5247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97152"/>
            <a:ext cx="777686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Желаем творческих успехов!</a:t>
            </a:r>
          </a:p>
        </p:txBody>
      </p:sp>
      <p:pic>
        <p:nvPicPr>
          <p:cNvPr id="2051" name="Picture 3" descr="C:\Users\Элемент\Desktop\Документы\планы 2012 -2015\план 2015-2016\день открытых дверей\день карьеры\мотиваторы\1329133280_1329113679_motivator_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2656"/>
            <a:ext cx="4967833" cy="430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099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804</Words>
  <Application>Microsoft Office PowerPoint</Application>
  <PresentationFormat>Экран (4:3)</PresentationFormat>
  <Paragraphs>65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Документ</vt:lpstr>
      <vt:lpstr>Методические рекомендации по подготовке проекта за уровень основного общего образования</vt:lpstr>
      <vt:lpstr>Презентация PowerPoint</vt:lpstr>
      <vt:lpstr>Презентация PowerPoint</vt:lpstr>
      <vt:lpstr>Проведение защиты ИП и критерии оценивания</vt:lpstr>
      <vt:lpstr>Критерии оценки итогового проекта</vt:lpstr>
      <vt:lpstr> Структура ИП: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Элемент</dc:creator>
  <cp:lastModifiedBy>Марина Владимировна</cp:lastModifiedBy>
  <cp:revision>24</cp:revision>
  <cp:lastPrinted>2018-02-06T06:51:41Z</cp:lastPrinted>
  <dcterms:created xsi:type="dcterms:W3CDTF">2018-02-06T03:36:16Z</dcterms:created>
  <dcterms:modified xsi:type="dcterms:W3CDTF">2026-09-23T23:53:20Z</dcterms:modified>
</cp:coreProperties>
</file>