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893" r:id="rId2"/>
    <p:sldId id="970" r:id="rId3"/>
    <p:sldId id="976" r:id="rId4"/>
    <p:sldId id="988" r:id="rId5"/>
    <p:sldId id="972" r:id="rId6"/>
    <p:sldId id="1002" r:id="rId7"/>
    <p:sldId id="1003" r:id="rId8"/>
    <p:sldId id="1001" r:id="rId9"/>
    <p:sldId id="993" r:id="rId10"/>
    <p:sldId id="1006" r:id="rId11"/>
    <p:sldId id="1032" r:id="rId12"/>
    <p:sldId id="978" r:id="rId13"/>
    <p:sldId id="990" r:id="rId14"/>
    <p:sldId id="1026" r:id="rId15"/>
    <p:sldId id="1027" r:id="rId16"/>
    <p:sldId id="994" r:id="rId17"/>
    <p:sldId id="977" r:id="rId18"/>
    <p:sldId id="982" r:id="rId19"/>
    <p:sldId id="983" r:id="rId20"/>
    <p:sldId id="995" r:id="rId21"/>
    <p:sldId id="1028" r:id="rId22"/>
    <p:sldId id="1029" r:id="rId23"/>
    <p:sldId id="1031" r:id="rId24"/>
    <p:sldId id="1030" r:id="rId2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9025E"/>
    <a:srgbClr val="004821"/>
    <a:srgbClr val="206A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8" autoAdjust="0"/>
    <p:restoredTop sz="76852" autoAdjust="0"/>
  </p:normalViewPr>
  <p:slideViewPr>
    <p:cSldViewPr showGuides="1">
      <p:cViewPr varScale="1">
        <p:scale>
          <a:sx n="75" d="100"/>
          <a:sy n="75" d="100"/>
        </p:scale>
        <p:origin x="66" y="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27.03.2026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27.03.2026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603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928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Школа — это больше, чем уроки. Внеурочная жизнь в начальных классах — это радость общения, первые достижения и уверенность в своих силах. </a:t>
            </a:r>
          </a:p>
          <a:p>
            <a:r>
              <a:rPr lang="ru-RU" dirty="0"/>
              <a:t>Внеурочная деятельность в начальной школе закладывает фундамент будущего успеха. Здесь пробуждаются таланты, крепнет дружба и рождается любовь к познанию, даёт крылья детской любознательности и помогает раскрыть потенциал каждого ребёнка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470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27.03.2026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27.03.2026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27.03.2026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pPr/>
              <a:t>27.03.2026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81FF6F9-8747-4562-A497-A598130D5201}"/>
              </a:ext>
            </a:extLst>
          </p:cNvPr>
          <p:cNvSpPr txBox="1"/>
          <p:nvPr userDrawn="1"/>
        </p:nvSpPr>
        <p:spPr>
          <a:xfrm rot="19885710">
            <a:off x="323528" y="2690336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0" b="1" i="1" dirty="0">
                <a:solidFill>
                  <a:schemeClr val="tx2">
                    <a:lumMod val="60000"/>
                    <a:lumOff val="40000"/>
                    <a:alpha val="14000"/>
                  </a:schemeClr>
                </a:solidFill>
                <a:latin typeface="Times New Roman" pitchFamily="18" charset="0"/>
                <a:cs typeface="Times New Roman" pitchFamily="18" charset="0"/>
              </a:rPr>
              <a:t>@elvira__expert</a:t>
            </a:r>
            <a:endParaRPr lang="ru-RU" sz="9000" b="1" i="1" dirty="0">
              <a:solidFill>
                <a:schemeClr val="tx2">
                  <a:lumMod val="60000"/>
                  <a:lumOff val="40000"/>
                  <a:alpha val="14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14106462" TargetMode="External"/><Relationship Id="rId2" Type="http://schemas.openxmlformats.org/officeDocument/2006/relationships/hyperlink" Target="https://docs.cntd.ru/document/565697396#6520I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hyperlink" Target="https://docs.cntd.ru/document/1315941272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fipi.ru/inostr-exam/inostr-exam-deti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501737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565697396#7DA0K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ocs.cntd.ru/document/565697396#7DG0K9" TargetMode="External"/><Relationship Id="rId4" Type="http://schemas.openxmlformats.org/officeDocument/2006/relationships/hyperlink" Target="https://docs.cntd.ru/document/565697396#7DC0K7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902389617#A960NH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ocs.cntd.ru/document/902389617#A9K0NH" TargetMode="External"/><Relationship Id="rId4" Type="http://schemas.openxmlformats.org/officeDocument/2006/relationships/hyperlink" Target="https://docs.cntd.ru/document/902389617#A9A0N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99661/dc0b9959ca27fba1add9a97f0ae4a81af29efc9d/#dst100004" TargetMode="External"/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cntd.ru/document/565697396#6520IM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vo.garant.ru/#/document/178792/entry/248" TargetMode="External"/><Relationship Id="rId2" Type="http://schemas.openxmlformats.org/officeDocument/2006/relationships/hyperlink" Target="https://docs.cntd.ru/document/1303085041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ivo.garant.ru/#/document/71433920/entry/28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docs.cntd.ru/document/565697396#6520IM:~:text=10.%20%D0%92%20%D0%BF%D0%B5%D1%80%D0%B2%D0%BE%D0%BE%D1%87%D0%B5%D1%80%D0%B5%D0%B4%D0%BD%D0%BE%D0%BC%20%D0%BF%D0%BE%D1%80%D1%8F%D0%B4%D0%BA%D0%B5%20%D0%BF%D1%80%D0%B5%D0%B4%D0%BE%D1%81%D1%82%D0%B0%D0%B2%D0%BB%D1%8F%D1%8E%D1%82%D1%81%D1%8F%20%D0%BC%D0%B5%D1%81%D1%82%D0%B0,900%3B%202013%2C%20N%2027%2C%20%D1%81%D1%82.3477.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cntd.ru/document/901709264#8P40LQ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902260215#8QC0M4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docs.cntd.ru/document/902389652#8OG0LL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140174/16e2e6dcd017a68bc8b1a445142f9c86a69f3ffa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66A48EC-C4A8-4600-9037-16735F39633A}"/>
              </a:ext>
            </a:extLst>
          </p:cNvPr>
          <p:cNvSpPr/>
          <p:nvPr/>
        </p:nvSpPr>
        <p:spPr>
          <a:xfrm>
            <a:off x="251521" y="5409583"/>
            <a:ext cx="8640959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Приказ Министерства Просвещения РФ от 02.09. 2020г. № 458 «Об утверждении </a:t>
            </a:r>
            <a:r>
              <a:rPr lang="ru-RU" sz="1200" b="1" i="0" u="none" strike="noStrike" dirty="0">
                <a:solidFill>
                  <a:srgbClr val="3451A0"/>
                </a:solidFill>
                <a:effectLst/>
                <a:latin typeface="Arial" panose="020B0604020202020204" pitchFamily="34" charset="0"/>
                <a:hlinkClick r:id="rId2"/>
              </a:rPr>
              <a:t>Порядка приема на обучение по образовательным программам начального общего, основного общего и среднего общего образования</a:t>
            </a:r>
            <a:r>
              <a:rPr lang="ru-RU" sz="1200" b="1" i="0" u="none" strike="noStrike" dirty="0">
                <a:solidFill>
                  <a:srgbClr val="3451A0"/>
                </a:solidFill>
                <a:effectLst/>
                <a:latin typeface="Arial" panose="020B0604020202020204" pitchFamily="34" charset="0"/>
              </a:rPr>
              <a:t>»</a:t>
            </a:r>
          </a:p>
          <a:p>
            <a:pPr fontAlgn="base"/>
            <a:endParaRPr lang="ru-RU" sz="1200" b="1" dirty="0">
              <a:solidFill>
                <a:srgbClr val="3451A0"/>
              </a:solidFill>
              <a:latin typeface="Arial" panose="020B0604020202020204" pitchFamily="34" charset="0"/>
            </a:endParaRPr>
          </a:p>
          <a:p>
            <a:pPr fontAlgn="base"/>
            <a:r>
              <a:rPr lang="ru-RU" sz="11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Документ с изменениями, внесенными:</a:t>
            </a:r>
            <a:br>
              <a:rPr lang="ru-RU" sz="11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r>
              <a:rPr lang="ru-RU" sz="1100" u="sng" dirty="0">
                <a:hlinkClick r:id="rId3"/>
              </a:rPr>
              <a:t>приказом </a:t>
            </a:r>
            <a:r>
              <a:rPr lang="ru-RU" sz="1100" u="sng" dirty="0" err="1">
                <a:hlinkClick r:id="rId3"/>
              </a:rPr>
              <a:t>Минпросвещения</a:t>
            </a:r>
            <a:r>
              <a:rPr lang="ru-RU" sz="1100" u="sng" dirty="0">
                <a:hlinkClick r:id="rId3"/>
              </a:rPr>
              <a:t> России от 8 октября 2025 года N 727</a:t>
            </a:r>
            <a:r>
              <a:rPr lang="ru-RU" sz="1100" dirty="0"/>
              <a:t> </a:t>
            </a:r>
            <a:br>
              <a:rPr lang="ru-RU" sz="1100" dirty="0"/>
            </a:br>
            <a:r>
              <a:rPr lang="ru-RU" sz="1100" u="sng" dirty="0">
                <a:hlinkClick r:id="rId4"/>
              </a:rPr>
              <a:t>приказом </a:t>
            </a:r>
            <a:r>
              <a:rPr lang="ru-RU" sz="1100" u="sng" dirty="0" err="1">
                <a:hlinkClick r:id="rId4"/>
              </a:rPr>
              <a:t>Минпросвещения</a:t>
            </a:r>
            <a:r>
              <a:rPr lang="ru-RU" sz="1100" u="sng" dirty="0">
                <a:hlinkClick r:id="rId4"/>
              </a:rPr>
              <a:t> России от 14 января 2026 года N 7</a:t>
            </a:r>
            <a:r>
              <a:rPr lang="ru-RU" sz="1100" dirty="0"/>
              <a:t> </a:t>
            </a:r>
            <a:endParaRPr lang="ru-RU" sz="1100" b="0" i="0" dirty="0">
              <a:solidFill>
                <a:srgbClr val="444444"/>
              </a:solidFill>
              <a:effectLst/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079531F-D89B-9523-9721-27FB3CE271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7961"/>
            <a:ext cx="6696744" cy="33947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1804655-E230-2988-7B89-53B597E03CB1}"/>
              </a:ext>
            </a:extLst>
          </p:cNvPr>
          <p:cNvSpPr txBox="1"/>
          <p:nvPr/>
        </p:nvSpPr>
        <p:spPr>
          <a:xfrm>
            <a:off x="107504" y="3429000"/>
            <a:ext cx="87849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2"/>
                </a:solidFill>
              </a:rPr>
              <a:t>Всё про зачисление ребенка в первый класс в 2026 году:</a:t>
            </a:r>
          </a:p>
          <a:p>
            <a:pPr algn="ctr"/>
            <a:r>
              <a:rPr lang="ru-RU" sz="2800" dirty="0">
                <a:solidFill>
                  <a:schemeClr val="accent2"/>
                </a:solidFill>
              </a:rPr>
              <a:t>действующие правила, сроки, перечень документов,</a:t>
            </a:r>
          </a:p>
          <a:p>
            <a:pPr algn="ctr"/>
            <a:r>
              <a:rPr lang="ru-RU" sz="2800" dirty="0">
                <a:solidFill>
                  <a:schemeClr val="accent2"/>
                </a:solidFill>
              </a:rPr>
              <a:t>льготники и прочие нюансы</a:t>
            </a:r>
          </a:p>
        </p:txBody>
      </p:sp>
    </p:spTree>
    <p:extLst>
      <p:ext uri="{BB962C8B-B14F-4D97-AF65-F5344CB8AC3E}">
        <p14:creationId xmlns:p14="http://schemas.microsoft.com/office/powerpoint/2010/main" val="2386936181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221891B-8891-4F0B-9743-628C6E34EF74}"/>
              </a:ext>
            </a:extLst>
          </p:cNvPr>
          <p:cNvSpPr txBox="1"/>
          <p:nvPr/>
        </p:nvSpPr>
        <p:spPr>
          <a:xfrm>
            <a:off x="708241" y="127895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Подача заявлений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7AF6491-894A-4F43-BF03-F2EF98788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437" y="1516838"/>
            <a:ext cx="4236887" cy="12995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FFA5564-C672-4590-9882-B880DDBE7BB2}"/>
              </a:ext>
            </a:extLst>
          </p:cNvPr>
          <p:cNvSpPr txBox="1"/>
          <p:nvPr/>
        </p:nvSpPr>
        <p:spPr>
          <a:xfrm>
            <a:off x="786689" y="667743"/>
            <a:ext cx="3456384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Граждане РФ</a:t>
            </a:r>
          </a:p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9A1477A-1819-4466-8D1D-AB9BE804D540}"/>
              </a:ext>
            </a:extLst>
          </p:cNvPr>
          <p:cNvSpPr txBox="1"/>
          <p:nvPr/>
        </p:nvSpPr>
        <p:spPr>
          <a:xfrm>
            <a:off x="4722687" y="667743"/>
            <a:ext cx="406845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Иностранные граждане / лица без гражданства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8D10ADC-8165-440E-9F4B-D854FCDAAC54}"/>
              </a:ext>
            </a:extLst>
          </p:cNvPr>
          <p:cNvSpPr/>
          <p:nvPr/>
        </p:nvSpPr>
        <p:spPr>
          <a:xfrm>
            <a:off x="378181" y="2944453"/>
            <a:ext cx="40864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в электронной форме посредством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</a:rPr>
              <a:t>ЕПГУ</a:t>
            </a: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с использованием функционала (сервисов) региональных государственных информационных систем субъектов Российской Федерации, созданных органами государственной власти субъектов Российской Федерации (при наличии), интегрированных с ЕПГУ;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через операторов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</a:rPr>
              <a:t>почтовой связи </a:t>
            </a: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общего пользования заказным письмом с уведомлением о вручении;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</a:rPr>
              <a:t>лично</a:t>
            </a: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 в общеобразовательную организацию.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8094042-9409-455E-A566-E08EED777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6804" y="1555347"/>
            <a:ext cx="4236886" cy="120534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2186357-CDC2-4436-81C4-0CEAF471D36E}"/>
              </a:ext>
            </a:extLst>
          </p:cNvPr>
          <p:cNvSpPr/>
          <p:nvPr/>
        </p:nvSpPr>
        <p:spPr>
          <a:xfrm>
            <a:off x="4704685" y="2997954"/>
            <a:ext cx="408645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в электронной форме посредством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</a:rPr>
              <a:t>ЕПГУ</a:t>
            </a: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с использованием функционала (сервисов) региональных государственных информационных систем субъектов Российской Федерации, созданных органами государственной власти субъектов Российской Федерации (при наличии), интегрированных с ЕПГУ;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через операторов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</a:rPr>
              <a:t>почтовой связи </a:t>
            </a: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общего пользования заказным письмом с уведомлением о вручении.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CD868829-64B7-4016-8EEF-6C92EA04A608}"/>
              </a:ext>
            </a:extLst>
          </p:cNvPr>
          <p:cNvCxnSpPr/>
          <p:nvPr/>
        </p:nvCxnSpPr>
        <p:spPr>
          <a:xfrm>
            <a:off x="3923928" y="2564904"/>
            <a:ext cx="648072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5CCD77F1-CCB3-4E8E-8B2F-D74D39E5549E}"/>
              </a:ext>
            </a:extLst>
          </p:cNvPr>
          <p:cNvCxnSpPr>
            <a:cxnSpLocks/>
          </p:cNvCxnSpPr>
          <p:nvPr/>
        </p:nvCxnSpPr>
        <p:spPr>
          <a:xfrm>
            <a:off x="6876256" y="2585053"/>
            <a:ext cx="1602178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5EC1F1C-44DE-48CB-9494-DAC40F104E11}"/>
              </a:ext>
            </a:extLst>
          </p:cNvPr>
          <p:cNvSpPr txBox="1"/>
          <p:nvPr/>
        </p:nvSpPr>
        <p:spPr>
          <a:xfrm>
            <a:off x="5822355" y="6289693"/>
            <a:ext cx="311434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FF0000"/>
                </a:solidFill>
              </a:rPr>
              <a:t>П. 23(1) не распространяется на граждан Республики Беларусь)</a:t>
            </a:r>
          </a:p>
        </p:txBody>
      </p:sp>
    </p:spTree>
    <p:extLst>
      <p:ext uri="{BB962C8B-B14F-4D97-AF65-F5344CB8AC3E}">
        <p14:creationId xmlns:p14="http://schemas.microsoft.com/office/powerpoint/2010/main" val="578249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3A81F6A-36BF-4A20-CE8D-8769BB8E5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3" y="188640"/>
            <a:ext cx="4438209" cy="61926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967AFF5-CF75-F83F-776F-C34E21F47D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024" y="64667"/>
            <a:ext cx="4502683" cy="631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323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2">
            <a:extLst>
              <a:ext uri="{FF2B5EF4-FFF2-40B4-BE49-F238E27FC236}">
                <a16:creationId xmlns:a16="http://schemas.microsoft.com/office/drawing/2014/main" xmlns="" id="{F9DFC224-E272-4D79-B3A0-BF239800CDED}"/>
              </a:ext>
            </a:extLst>
          </p:cNvPr>
          <p:cNvSpPr txBox="1">
            <a:spLocks/>
          </p:cNvSpPr>
          <p:nvPr/>
        </p:nvSpPr>
        <p:spPr>
          <a:xfrm>
            <a:off x="436466" y="1409334"/>
            <a:ext cx="8280920" cy="29562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57188"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Устав ОО</a:t>
            </a:r>
            <a:r>
              <a:rPr lang="ru-RU" sz="2800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Лицензия на осуществление образовательной 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еятельности;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о государственной аккредитации;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ООП НОО;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акты.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8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8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D51148-0DB6-4795-3B32-37CD897CAB4C}"/>
              </a:ext>
            </a:extLst>
          </p:cNvPr>
          <p:cNvSpPr txBox="1"/>
          <p:nvPr/>
        </p:nvSpPr>
        <p:spPr>
          <a:xfrm>
            <a:off x="688494" y="873944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Порядок приема заявлений </a:t>
            </a:r>
            <a:r>
              <a:rPr lang="ru-RU" sz="14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(родителей или обучающегося п.22)</a:t>
            </a:r>
            <a:endParaRPr lang="ru-RU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0CB91E8-8A14-A871-F7AF-487E69CB96AD}"/>
              </a:ext>
            </a:extLst>
          </p:cNvPr>
          <p:cNvSpPr txBox="1"/>
          <p:nvPr/>
        </p:nvSpPr>
        <p:spPr>
          <a:xfrm>
            <a:off x="562480" y="4433003"/>
            <a:ext cx="82809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3538" algn="just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21. При приеме на обучение по имеющим государственную аккредитацию образовательным программам начального общего и основного общего образования выбор языка образования, изучаемых родного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язык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а из числа языков народов Российской Федерации, в том числе русского языка как родного языка, государственных языков республик Российской Федерации осуществляется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по заявлению родителей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(законных представителей) детей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33101D8-6226-484F-832A-9B25BDD974F9}"/>
              </a:ext>
            </a:extLst>
          </p:cNvPr>
          <p:cNvSpPr/>
          <p:nvPr/>
        </p:nvSpPr>
        <p:spPr>
          <a:xfrm>
            <a:off x="-21968" y="0"/>
            <a:ext cx="9165968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Официальный сайт муниципального бюджетного общеобразовательного учреждения «Центр образования г.Певек»: http://pevekcentrobr.ru</a:t>
            </a:r>
          </a:p>
        </p:txBody>
      </p:sp>
    </p:spTree>
    <p:extLst>
      <p:ext uri="{BB962C8B-B14F-4D97-AF65-F5344CB8AC3E}">
        <p14:creationId xmlns:p14="http://schemas.microsoft.com/office/powerpoint/2010/main" val="4221859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D51148-0DB6-4795-3B32-37CD897CAB4C}"/>
              </a:ext>
            </a:extLst>
          </p:cNvPr>
          <p:cNvSpPr txBox="1"/>
          <p:nvPr/>
        </p:nvSpPr>
        <p:spPr>
          <a:xfrm>
            <a:off x="5814572" y="396286"/>
            <a:ext cx="30779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Госуслуги РФ.</a:t>
            </a:r>
          </a:p>
          <a:p>
            <a:pPr algn="ctr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Инструкция по подаче заявления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280966C-0968-4BD3-ABA0-8D1FC40AEDFC}"/>
              </a:ext>
            </a:extLst>
          </p:cNvPr>
          <p:cNvSpPr/>
          <p:nvPr/>
        </p:nvSpPr>
        <p:spPr>
          <a:xfrm>
            <a:off x="6033463" y="5816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hlinkClick r:id="rId2"/>
              </a:rPr>
              <a:t>https://www.gosuslugi.ru/</a:t>
            </a:r>
            <a:r>
              <a:rPr lang="ru-RU" dirty="0"/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8DB2825-F3FF-AAF2-7D3C-0B443A27B2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15" y="242304"/>
            <a:ext cx="5444350" cy="340271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F397383-F7EA-7AEF-665C-C8E1B287C4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545" y="2780928"/>
            <a:ext cx="6366054" cy="397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947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214A3AC-7B94-49A3-AD3A-9B716D007745}"/>
              </a:ext>
            </a:extLst>
          </p:cNvPr>
          <p:cNvSpPr txBox="1"/>
          <p:nvPr/>
        </p:nvSpPr>
        <p:spPr>
          <a:xfrm>
            <a:off x="649858" y="395372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Прохождение тестирования на знание русского языка </a:t>
            </a:r>
            <a:endParaRPr lang="ru-RU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5D25255-E616-4904-8BB0-0C9539292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484784"/>
            <a:ext cx="6529510" cy="5124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8E6B61C-0BCC-4F35-949D-26E77E0A9E02}"/>
              </a:ext>
            </a:extLst>
          </p:cNvPr>
          <p:cNvSpPr/>
          <p:nvPr/>
        </p:nvSpPr>
        <p:spPr>
          <a:xfrm>
            <a:off x="4673206" y="836712"/>
            <a:ext cx="43611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"/>
              </a:rPr>
              <a:t>https://fipi.ru/inostr-exam/inostr-exam-deti</a:t>
            </a:r>
            <a:r>
              <a:rPr lang="ru-RU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DF8A1C5-8B63-F1FD-0C1D-E6ABDA575D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1408" y="1926124"/>
            <a:ext cx="2509872" cy="3234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0881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214A3AC-7B94-49A3-AD3A-9B716D007745}"/>
              </a:ext>
            </a:extLst>
          </p:cNvPr>
          <p:cNvSpPr txBox="1"/>
          <p:nvPr/>
        </p:nvSpPr>
        <p:spPr>
          <a:xfrm>
            <a:off x="649858" y="395372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Прохождение тестирования на знание русского языка </a:t>
            </a:r>
            <a:endParaRPr lang="ru-RU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A2DC333-FDEB-4347-8A89-215ECB607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518436"/>
            <a:ext cx="6961376" cy="5081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16C3D66-A6CE-4524-9D68-46C62BF3333E}"/>
              </a:ext>
            </a:extLst>
          </p:cNvPr>
          <p:cNvSpPr/>
          <p:nvPr/>
        </p:nvSpPr>
        <p:spPr>
          <a:xfrm>
            <a:off x="4384501" y="81840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hlinkClick r:id="rId3"/>
              </a:rPr>
              <a:t>https://www.consultant.ru/document/cons_doc_LAW_501737/</a:t>
            </a:r>
            <a:r>
              <a:rPr lang="ru-RU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8956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D51148-0DB6-4795-3B32-37CD897CAB4C}"/>
              </a:ext>
            </a:extLst>
          </p:cNvPr>
          <p:cNvSpPr txBox="1"/>
          <p:nvPr/>
        </p:nvSpPr>
        <p:spPr>
          <a:xfrm>
            <a:off x="649858" y="188641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Приказ о приеме на обучение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0251694-3C52-46B9-8F53-61F17EF06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3" y="1688349"/>
            <a:ext cx="7344817" cy="4634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E947541-F84C-44D4-A8D6-499BB07C1B92}"/>
              </a:ext>
            </a:extLst>
          </p:cNvPr>
          <p:cNvSpPr/>
          <p:nvPr/>
        </p:nvSpPr>
        <p:spPr>
          <a:xfrm>
            <a:off x="449832" y="861900"/>
            <a:ext cx="201622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FB64F1D9-FAB6-46F8-AE77-2C1FB226189D}"/>
              </a:ext>
            </a:extLst>
          </p:cNvPr>
          <p:cNvCxnSpPr>
            <a:cxnSpLocks/>
          </p:cNvCxnSpPr>
          <p:nvPr/>
        </p:nvCxnSpPr>
        <p:spPr>
          <a:xfrm>
            <a:off x="1835696" y="5733256"/>
            <a:ext cx="230425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6761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2">
            <a:extLst>
              <a:ext uri="{FF2B5EF4-FFF2-40B4-BE49-F238E27FC236}">
                <a16:creationId xmlns:a16="http://schemas.microsoft.com/office/drawing/2014/main" xmlns="" id="{F9DFC224-E272-4D79-B3A0-BF239800CDED}"/>
              </a:ext>
            </a:extLst>
          </p:cNvPr>
          <p:cNvSpPr txBox="1">
            <a:spLocks/>
          </p:cNvSpPr>
          <p:nvPr/>
        </p:nvSpPr>
        <p:spPr>
          <a:xfrm>
            <a:off x="436466" y="1268760"/>
            <a:ext cx="8280920" cy="3125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57188"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этап: </a:t>
            </a:r>
          </a:p>
          <a:p>
            <a:pPr indent="357188" algn="just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ОО, на информационном стенде, в ФГИС «Единый портал государственных и муниципальных услуг (функций)» разместить информацию: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наличии свободных мест в первых классах для приема детей, не проживающих на закрепленной территории, не позднее 5 июля текущего года;</a:t>
            </a:r>
            <a:endParaRPr lang="ru-RU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0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Прием заявлений (при наличии свободных мест):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Прием заявлений 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июля до заполнения свободных мест, но не позднее 5 сентября текущего года;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Издание приказа о приеме на обучение в течение 3 рабочих дней после завершения приема заявлений о приеме на обучение в первый класс.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D51148-0DB6-4795-3B32-37CD897CAB4C}"/>
              </a:ext>
            </a:extLst>
          </p:cNvPr>
          <p:cNvSpPr txBox="1"/>
          <p:nvPr/>
        </p:nvSpPr>
        <p:spPr>
          <a:xfrm>
            <a:off x="688494" y="653782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Прием первоклассников («вторая волна»)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F7C9454-77EE-A23E-A688-D93FA2209BAA}"/>
              </a:ext>
            </a:extLst>
          </p:cNvPr>
          <p:cNvSpPr txBox="1"/>
          <p:nvPr/>
        </p:nvSpPr>
        <p:spPr>
          <a:xfrm>
            <a:off x="562480" y="5013176"/>
            <a:ext cx="828092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Государственные образовательные организации субъекта Российской Федерации и муниципальные образовательные организации, закончившие прием в первый класс всех детей, указанных в </a:t>
            </a:r>
            <a:r>
              <a:rPr lang="ru-RU" sz="1400" b="0" i="1" u="sng" dirty="0">
                <a:solidFill>
                  <a:srgbClr val="3451A0"/>
                </a:solidFill>
                <a:effectLst/>
                <a:latin typeface="Arial" panose="020B0604020202020204" pitchFamily="34" charset="0"/>
                <a:hlinkClick r:id="rId3"/>
              </a:rPr>
              <a:t>пунктах 9</a:t>
            </a:r>
            <a:r>
              <a:rPr lang="ru-RU" sz="1400" b="0" i="1" u="sng" dirty="0">
                <a:solidFill>
                  <a:srgbClr val="3451A0"/>
                </a:solidFill>
                <a:effectLst/>
                <a:latin typeface="Arial" panose="020B0604020202020204" pitchFamily="34" charset="0"/>
              </a:rPr>
              <a:t>, 9.1</a:t>
            </a:r>
            <a:r>
              <a:rPr lang="ru-RU" sz="14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400" b="0" i="1" u="sng" dirty="0">
                <a:solidFill>
                  <a:srgbClr val="3451A0"/>
                </a:solidFill>
                <a:effectLst/>
                <a:latin typeface="Arial" panose="020B0604020202020204" pitchFamily="34" charset="0"/>
                <a:hlinkClick r:id="rId4"/>
              </a:rPr>
              <a:t>10</a:t>
            </a:r>
            <a:r>
              <a:rPr lang="ru-RU" sz="14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и </a:t>
            </a:r>
            <a:r>
              <a:rPr lang="ru-RU" sz="1400" b="0" i="1" u="sng" dirty="0">
                <a:solidFill>
                  <a:srgbClr val="3451A0"/>
                </a:solidFill>
                <a:effectLst/>
                <a:latin typeface="Arial" panose="020B0604020202020204" pitchFamily="34" charset="0"/>
                <a:hlinkClick r:id="rId5"/>
              </a:rPr>
              <a:t>12 Порядка</a:t>
            </a:r>
            <a:r>
              <a:rPr lang="ru-RU" sz="14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а также проживающих на закрепленной территории, осуществляют прием детей, не проживающих на закрепленной территории, ранее 6 июля текущего года.</a:t>
            </a:r>
            <a:endParaRPr lang="ru-RU" sz="1400" i="1" dirty="0"/>
          </a:p>
        </p:txBody>
      </p:sp>
    </p:spTree>
    <p:extLst>
      <p:ext uri="{BB962C8B-B14F-4D97-AF65-F5344CB8AC3E}">
        <p14:creationId xmlns:p14="http://schemas.microsoft.com/office/powerpoint/2010/main" val="3813288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0E0EC8-5941-F83E-C5E5-4E191E710CB4}"/>
              </a:ext>
            </a:extLst>
          </p:cNvPr>
          <p:cNvSpPr txBox="1"/>
          <p:nvPr/>
        </p:nvSpPr>
        <p:spPr>
          <a:xfrm>
            <a:off x="704147" y="881424"/>
            <a:ext cx="80288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Обучение по АООП</a:t>
            </a:r>
            <a:endParaRPr lang="ru-RU" sz="2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4A9862F-0033-17CA-3D1A-6DBB61AA4558}"/>
              </a:ext>
            </a:extLst>
          </p:cNvPr>
          <p:cNvSpPr txBox="1"/>
          <p:nvPr/>
        </p:nvSpPr>
        <p:spPr>
          <a:xfrm>
            <a:off x="611558" y="2060848"/>
            <a:ext cx="821407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3538" algn="just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13. Дети с ограниченными возможностями здоровья принимаются на обучение по адаптированной образовательной программе начального общего, основного общего и среднего общего образования (далее - адаптированная образовательная программа)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только с согласия их родителей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(законных представителей) и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на основании рекомендаций психолого-медико-педагогической комиссии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7C63668-3DAF-946E-BA9F-94E5936FCD40}"/>
              </a:ext>
            </a:extLst>
          </p:cNvPr>
          <p:cNvSpPr txBox="1"/>
          <p:nvPr/>
        </p:nvSpPr>
        <p:spPr>
          <a:xfrm>
            <a:off x="584737" y="4293096"/>
            <a:ext cx="821407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6088" algn="just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Поступающие с ограниченными возможностями здоровья, достигшие возраста восемнадцати лет, принимаются на обучение по адаптированной образовательной программе только с согласия самих поступающих.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2949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D51148-0DB6-4795-3B32-37CD897CAB4C}"/>
              </a:ext>
            </a:extLst>
          </p:cNvPr>
          <p:cNvSpPr txBox="1"/>
          <p:nvPr/>
        </p:nvSpPr>
        <p:spPr>
          <a:xfrm>
            <a:off x="649858" y="620688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Отказ в приеме в ОО</a:t>
            </a:r>
            <a:r>
              <a:rPr lang="en-US" b="1" dirty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в «Порядке приема…»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8468C14-F6D6-EA60-57B4-3041884C7F99}"/>
              </a:ext>
            </a:extLst>
          </p:cNvPr>
          <p:cNvSpPr txBox="1"/>
          <p:nvPr/>
        </p:nvSpPr>
        <p:spPr>
          <a:xfrm>
            <a:off x="431540" y="1628800"/>
            <a:ext cx="846552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3538" algn="just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15. В приеме в государственную или муниципальную образовательную организацию может быть отказано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только по причине отсутствия в ней свободных мест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а также при невыполнении условий, установленных частью 2</a:t>
            </a:r>
            <a:r>
              <a:rPr lang="ru-RU" b="0" i="0" baseline="300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1</a:t>
            </a:r>
            <a:r>
              <a:rPr lang="ru-RU" b="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статьи 78 Федерального закона,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за исключением случаев, предусмотренных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3"/>
              </a:rPr>
              <a:t>частями 5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и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4"/>
              </a:rPr>
              <a:t>6 статьи 67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и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5"/>
              </a:rPr>
              <a:t>статьей 88 Федерального закона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037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D51148-0DB6-4795-3B32-37CD897CAB4C}"/>
              </a:ext>
            </a:extLst>
          </p:cNvPr>
          <p:cNvSpPr txBox="1"/>
          <p:nvPr/>
        </p:nvSpPr>
        <p:spPr>
          <a:xfrm>
            <a:off x="683568" y="170056"/>
            <a:ext cx="80288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hlinkClick r:id="rId2"/>
              </a:rPr>
              <a:t>Федеральный закон от 29.12.2012 N 273-ФЗ (ред. от 25.12.2023) "Об образовании в Российской Федерации" (с изм. и доп., вступ. в силу с 01.04.2025)</a:t>
            </a:r>
            <a:endParaRPr lang="ru-RU" b="1" dirty="0"/>
          </a:p>
          <a:p>
            <a:pPr algn="ctr"/>
            <a:r>
              <a:rPr lang="ru-RU" b="1" dirty="0"/>
              <a:t>Статья 67. Организация приема на обучение по основным общеобразовательным программам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1EFF5A4-F6F0-4241-B596-5993BD2A8504}"/>
              </a:ext>
            </a:extLst>
          </p:cNvPr>
          <p:cNvSpPr/>
          <p:nvPr/>
        </p:nvSpPr>
        <p:spPr>
          <a:xfrm>
            <a:off x="683568" y="1772816"/>
            <a:ext cx="80288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1. Получение дошкольного образования в образовательных организациях может начинаться по достижении детьми возраста двух месяцев.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Получение начального общего образования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в образовательных организациях начинается по достижении детьми возраста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шести лет и шести месяцев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при отсутствии противопоказаний по состоянию здоровья,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но не позже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достижения ими возраста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восьми лет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По заявлению родителей </a:t>
            </a:r>
            <a:r>
              <a:rPr lang="ru-RU" u="sng" dirty="0">
                <a:solidFill>
                  <a:srgbClr val="1A0DAB"/>
                </a:solidFill>
                <a:latin typeface="Times New Roman" panose="02020603050405020304" pitchFamily="18" charset="0"/>
                <a:hlinkClick r:id="rId3"/>
              </a:rPr>
              <a:t>(законных представителей)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детей учредитель образовательной организации вправе разрешить прием детей в образовательную организацию на обучение по образовательным программам начального общего образования в более раннем или более позднем возрасте.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4F01156-3B02-4407-8C2E-64A00F360E59}"/>
              </a:ext>
            </a:extLst>
          </p:cNvPr>
          <p:cNvSpPr/>
          <p:nvPr/>
        </p:nvSpPr>
        <p:spPr>
          <a:xfrm>
            <a:off x="755576" y="486916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2. </a:t>
            </a:r>
            <a:r>
              <a:rPr lang="ru-RU" u="sng" dirty="0">
                <a:solidFill>
                  <a:srgbClr val="1A0DAB"/>
                </a:solidFill>
                <a:latin typeface="Times New Roman" panose="02020603050405020304" pitchFamily="18" charset="0"/>
                <a:hlinkClick r:id="rId4"/>
              </a:rPr>
              <a:t>Правила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приема на обучение по основным общеобразовательным программам должны обеспечивать прием всех граждан, которые имеют право на получение общего образования соответствующего уровня, если иное не предусмотрено настоящим Федеральным законом.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3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6D91350-1F86-45B4-AC5D-BABA8BF839A2}"/>
              </a:ext>
            </a:extLst>
          </p:cNvPr>
          <p:cNvSpPr/>
          <p:nvPr/>
        </p:nvSpPr>
        <p:spPr>
          <a:xfrm>
            <a:off x="0" y="116632"/>
            <a:ext cx="6228184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Родительское собрание родителей первоклассников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C7F65978-2340-4711-967B-C721B156F752}"/>
              </a:ext>
            </a:extLst>
          </p:cNvPr>
          <p:cNvSpPr txBox="1">
            <a:spLocks/>
          </p:cNvSpPr>
          <p:nvPr/>
        </p:nvSpPr>
        <p:spPr>
          <a:xfrm>
            <a:off x="431540" y="618751"/>
            <a:ext cx="8280920" cy="43944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fontAlgn="base"/>
            <a:r>
              <a:rPr lang="ru-RU" sz="2000" b="1" i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</a:t>
            </a:r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о:</a:t>
            </a:r>
            <a:endParaRPr lang="ru-RU" sz="2000" b="1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нормативных документах, локальных актах,</a:t>
            </a:r>
            <a:endParaRPr lang="ru-RU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ФООП и ООП НОО ОО,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официальном сайте, 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электронном дневнике и условиях,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план,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учебники и учебные пособия, необходимая канцелярия,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первоклассников (в том числе питание),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карта,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форма,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 ответственных, классных руководителей, порядок приема у  администрации</a:t>
            </a:r>
          </a:p>
        </p:txBody>
      </p:sp>
    </p:spTree>
    <p:extLst>
      <p:ext uri="{BB962C8B-B14F-4D97-AF65-F5344CB8AC3E}">
        <p14:creationId xmlns:p14="http://schemas.microsoft.com/office/powerpoint/2010/main" val="2913872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052736"/>
            <a:ext cx="79208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МБОУ Центр образования г.Певек в мессенджерах:</a:t>
            </a:r>
          </a:p>
          <a:p>
            <a:pPr algn="ctr"/>
            <a:endParaRPr lang="ru-RU" sz="2400" dirty="0"/>
          </a:p>
          <a:p>
            <a:pPr algn="ctr"/>
            <a:r>
              <a:rPr lang="ru-RU" sz="2400" dirty="0"/>
              <a:t>Официальный Telegram-канал: https://t.me/centrobrpevek</a:t>
            </a:r>
          </a:p>
          <a:p>
            <a:pPr algn="ctr"/>
            <a:endParaRPr lang="ru-RU" sz="2400" dirty="0"/>
          </a:p>
          <a:p>
            <a:pPr algn="ctr"/>
            <a:r>
              <a:rPr lang="ru-RU" sz="2400" dirty="0"/>
              <a:t>Наш официальный канал MAX: https://max.ru/id8706003752_gos</a:t>
            </a:r>
          </a:p>
          <a:p>
            <a:pPr algn="ctr"/>
            <a:endParaRPr lang="ru-RU" sz="2400" dirty="0"/>
          </a:p>
          <a:p>
            <a:pPr algn="ctr"/>
            <a:r>
              <a:rPr lang="ru-RU" sz="2400" dirty="0"/>
              <a:t>Мы в социальных сетях: https://vk.com/public215859349</a:t>
            </a:r>
          </a:p>
          <a:p>
            <a:pPr algn="ctr"/>
            <a:endParaRPr lang="ru-RU" sz="2400" dirty="0"/>
          </a:p>
          <a:p>
            <a:pPr algn="ctr"/>
            <a:r>
              <a:rPr lang="ru-RU" sz="2400" dirty="0"/>
              <a:t>Официальный сайт МБОУ Центр образования г.Певек: http://pevekcentrobr.ru</a:t>
            </a:r>
          </a:p>
        </p:txBody>
      </p:sp>
    </p:spTree>
    <p:extLst>
      <p:ext uri="{BB962C8B-B14F-4D97-AF65-F5344CB8AC3E}">
        <p14:creationId xmlns:p14="http://schemas.microsoft.com/office/powerpoint/2010/main" val="31947139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0937BF5-65A6-EE7A-B508-71D891BCB5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4016"/>
            <a:ext cx="3284984" cy="32849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50E086D-A098-73E3-627D-6A84385420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29000"/>
            <a:ext cx="3096344" cy="31811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F5EA962-562D-BC87-084F-A7ED4DA06A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520" y="1641623"/>
            <a:ext cx="5326548" cy="49685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E64A8D6-38DB-4AE2-9ED8-F6922A98B79A}"/>
              </a:ext>
            </a:extLst>
          </p:cNvPr>
          <p:cNvSpPr txBox="1"/>
          <p:nvPr/>
        </p:nvSpPr>
        <p:spPr>
          <a:xfrm>
            <a:off x="3895522" y="404664"/>
            <a:ext cx="489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/>
              <a:t>УМК ШКОЛА РОССИИ </a:t>
            </a:r>
          </a:p>
          <a:p>
            <a:pPr algn="r"/>
            <a:r>
              <a:rPr lang="ru-RU" sz="3600" dirty="0"/>
              <a:t>1 КЛАСС</a:t>
            </a:r>
          </a:p>
        </p:txBody>
      </p:sp>
    </p:spTree>
    <p:extLst>
      <p:ext uri="{BB962C8B-B14F-4D97-AF65-F5344CB8AC3E}">
        <p14:creationId xmlns:p14="http://schemas.microsoft.com/office/powerpoint/2010/main" val="23909390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9EC1DE47-51C6-B9B7-F894-A7C2CA4FF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Режим дня для обучающихся </a:t>
            </a:r>
            <a:br>
              <a:rPr lang="ru-RU" dirty="0"/>
            </a:br>
            <a:r>
              <a:rPr lang="ru-RU" dirty="0"/>
              <a:t>1 класса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EDDBD92-9409-2B70-F289-A73A0388C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dirty="0"/>
              <a:t>пятидневный режим работы</a:t>
            </a:r>
          </a:p>
          <a:p>
            <a:r>
              <a:rPr lang="ru-RU" sz="2800" dirty="0"/>
              <a:t>начало учебных занятий в 9.00</a:t>
            </a:r>
          </a:p>
          <a:p>
            <a:r>
              <a:rPr lang="ru-RU" sz="2800" dirty="0"/>
              <a:t>в сентябре-октябре – по 3 урока в день (по 35 минут каждый), в ноябре-декабре – по 4 урока в день (по 35 минут каждый)</a:t>
            </a:r>
          </a:p>
          <a:p>
            <a:r>
              <a:rPr lang="ru-RU" sz="2800" dirty="0"/>
              <a:t>в январе-мае – по 4 урока в день (по 40 минут каждый) и один раз в неделю может быть 5 уроков </a:t>
            </a:r>
          </a:p>
          <a:p>
            <a:r>
              <a:rPr lang="ru-RU" sz="2800" dirty="0"/>
              <a:t>после второго урока – динамическая пауза (прогулка) продолжительностью не менее 40 минут</a:t>
            </a:r>
          </a:p>
          <a:p>
            <a:r>
              <a:rPr lang="ru-RU" sz="2800" dirty="0"/>
              <a:t>2-х разовое питание </a:t>
            </a:r>
          </a:p>
          <a:p>
            <a:r>
              <a:rPr lang="ru-RU" sz="2800" dirty="0"/>
              <a:t>обучение без домашних заданий и бального оценивания знаний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20555848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1EA5EEC-1310-A98E-39F4-04CE934982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76" y="4600411"/>
            <a:ext cx="2762712" cy="21354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197ACA-D4AF-965F-6071-EF4677F7EB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594" y="144016"/>
            <a:ext cx="2679762" cy="35730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360FF0C-6B03-6AF4-C5AA-BE743E5BD0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9" y="144016"/>
            <a:ext cx="2969027" cy="22267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F7392FF-7491-E44A-60D8-D16772BCEE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225" y="2468940"/>
            <a:ext cx="2762712" cy="207203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3F7603C-0F1F-98C0-52A1-9829FFB71D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31" y="4540974"/>
            <a:ext cx="1629757" cy="217300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0A9D0C7-D8F7-DE88-9B94-71EF6B721D7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2" y="2508029"/>
            <a:ext cx="2934641" cy="194708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B5ABAF5-67B7-A6A1-120B-34A1DE6812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460" y="144016"/>
            <a:ext cx="2823369" cy="222677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AF203EC8-F30A-3C85-1F9D-8AC63F4FCAF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776" y="4639128"/>
            <a:ext cx="1221272" cy="217196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242A173C-CA61-4051-5B00-10A8CFEB4BD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26159" y="3802980"/>
            <a:ext cx="2214629" cy="295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72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2">
            <a:extLst>
              <a:ext uri="{FF2B5EF4-FFF2-40B4-BE49-F238E27FC236}">
                <a16:creationId xmlns:a16="http://schemas.microsoft.com/office/drawing/2014/main" xmlns="" id="{F9DFC224-E272-4D79-B3A0-BF239800CDED}"/>
              </a:ext>
            </a:extLst>
          </p:cNvPr>
          <p:cNvSpPr txBox="1">
            <a:spLocks/>
          </p:cNvSpPr>
          <p:nvPr/>
        </p:nvSpPr>
        <p:spPr>
          <a:xfrm>
            <a:off x="431540" y="876922"/>
            <a:ext cx="8280920" cy="18510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fontAlgn="base"/>
            <a:r>
              <a:rPr lang="ru-RU" sz="18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Прием заявлений:</a:t>
            </a:r>
          </a:p>
          <a:p>
            <a:pPr algn="just" fontAlgn="base"/>
            <a:endParaRPr lang="ru-RU" sz="1800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8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Прием заявлений </a:t>
            </a:r>
            <a:r>
              <a:rPr lang="ru-RU" sz="18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 позднее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1 апреля по 30 июня текущего года;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Издание приказа о приеме на обучение в течение 3 рабочих дней после завершения приема заявлений о приеме на обучение в первый класс;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D51148-0DB6-4795-3B32-37CD897CAB4C}"/>
              </a:ext>
            </a:extLst>
          </p:cNvPr>
          <p:cNvSpPr txBox="1"/>
          <p:nvPr/>
        </p:nvSpPr>
        <p:spPr>
          <a:xfrm>
            <a:off x="755576" y="332656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Прием первоклассников («первая волна»)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1F2EE8-DEDD-D6CD-761D-32B3563A86A7}"/>
              </a:ext>
            </a:extLst>
          </p:cNvPr>
          <p:cNvSpPr txBox="1"/>
          <p:nvPr/>
        </p:nvSpPr>
        <p:spPr>
          <a:xfrm>
            <a:off x="530841" y="2902872"/>
            <a:ext cx="83529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/>
              <a:t>Требуемые документы:</a:t>
            </a:r>
          </a:p>
          <a:p>
            <a:endParaRPr lang="ru-R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Заявление о приёме: стандартная форма, которую необходимо будет заполнить.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Документ, удостоверяющий личность родителя/законного представителя: оригинал и его копия (например, паспорт).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Свидетельство о рождении ребенка: оригинал и его копия.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Документ, подтверждающий место жительства: это может быть прописка (свидетельство о регистрации) или временная регистрация.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Для детей с ограниченными возможностями здоровья (ОВЗ): необходимо предоставить решение психолого-медико-педагогической комиссии (ПМПК)</a:t>
            </a:r>
          </a:p>
        </p:txBody>
      </p:sp>
    </p:spTree>
    <p:extLst>
      <p:ext uri="{BB962C8B-B14F-4D97-AF65-F5344CB8AC3E}">
        <p14:creationId xmlns:p14="http://schemas.microsoft.com/office/powerpoint/2010/main" val="443460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D51148-0DB6-4795-3B32-37CD897CAB4C}"/>
              </a:ext>
            </a:extLst>
          </p:cNvPr>
          <p:cNvSpPr txBox="1"/>
          <p:nvPr/>
        </p:nvSpPr>
        <p:spPr>
          <a:xfrm>
            <a:off x="557554" y="171538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Внеочередной порядок приема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4D38F68-7020-4509-89C4-809C0B93F07E}"/>
              </a:ext>
            </a:extLst>
          </p:cNvPr>
          <p:cNvSpPr/>
          <p:nvPr/>
        </p:nvSpPr>
        <p:spPr>
          <a:xfrm>
            <a:off x="431540" y="607603"/>
            <a:ext cx="75592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0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приказом </a:t>
            </a:r>
            <a:r>
              <a:rPr lang="ru-RU" sz="1000" u="sng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Минпросвещения</a:t>
            </a:r>
            <a:r>
              <a:rPr lang="ru-RU" sz="10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России от 30 августа 2023 года N 642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 (Официальный интернет-портал правовой информации www.pravo.gov.ru, 26.09.2023, N 0001202309260021) (действует до 1 марта 2026 года).   </a:t>
            </a:r>
            <a:r>
              <a:rPr lang="ru-RU" sz="10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  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9794EED-B3DE-4CE2-9615-205946EBB070}"/>
              </a:ext>
            </a:extLst>
          </p:cNvPr>
          <p:cNvSpPr/>
          <p:nvPr/>
        </p:nvSpPr>
        <p:spPr>
          <a:xfrm>
            <a:off x="431540" y="1252356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72F"/>
                </a:solidFill>
                <a:latin typeface="PT Serif"/>
              </a:rPr>
              <a:t>9</a:t>
            </a:r>
            <a:r>
              <a:rPr lang="ru-RU" baseline="30000" dirty="0">
                <a:solidFill>
                  <a:srgbClr val="22272F"/>
                </a:solidFill>
                <a:latin typeface="PT Serif"/>
              </a:rPr>
              <a:t> 1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. Во внеочередном порядке предоставляются места в государственных и муниципальных общеобразовательных организациях детям, указанным в </a:t>
            </a:r>
            <a:r>
              <a:rPr lang="ru-RU" dirty="0">
                <a:solidFill>
                  <a:srgbClr val="3272C0"/>
                </a:solidFill>
                <a:latin typeface="PT Serif"/>
                <a:hlinkClick r:id="rId3"/>
              </a:rPr>
              <a:t>пункте 8 статьи 24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 Федерального закона от 27 мая 1998 г. N 76-ФЗ "О статусе военнослужащих", и детям, указанным в </a:t>
            </a:r>
            <a:r>
              <a:rPr lang="ru-RU" dirty="0">
                <a:solidFill>
                  <a:srgbClr val="3272C0"/>
                </a:solidFill>
                <a:latin typeface="PT Serif"/>
                <a:hlinkClick r:id="rId4"/>
              </a:rPr>
              <a:t>статье 28</a:t>
            </a:r>
            <a:r>
              <a:rPr lang="ru-RU" baseline="30000" dirty="0">
                <a:solidFill>
                  <a:srgbClr val="3272C0"/>
                </a:solidFill>
                <a:latin typeface="PT Serif"/>
                <a:hlinkClick r:id="rId4"/>
              </a:rPr>
              <a:t> 1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 Федерального закона от 3 июля 2016 г. N 226-ФЗ "О войсках национальной гвардии Российской Федерации", по месту жительства их семей.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9BCA5AD-E5B6-4437-A5F4-03F9B14A79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228" y="3026276"/>
            <a:ext cx="4495061" cy="1918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A292121-59E1-4B0C-ACA1-A95F3D80FC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8315" y="4468873"/>
            <a:ext cx="4677247" cy="2273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330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2">
            <a:extLst>
              <a:ext uri="{FF2B5EF4-FFF2-40B4-BE49-F238E27FC236}">
                <a16:creationId xmlns:a16="http://schemas.microsoft.com/office/drawing/2014/main" xmlns="" id="{F9DFC224-E272-4D79-B3A0-BF239800CDED}"/>
              </a:ext>
            </a:extLst>
          </p:cNvPr>
          <p:cNvSpPr txBox="1">
            <a:spLocks/>
          </p:cNvSpPr>
          <p:nvPr/>
        </p:nvSpPr>
        <p:spPr>
          <a:xfrm>
            <a:off x="395536" y="529409"/>
            <a:ext cx="8280920" cy="1469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57188" algn="just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П.10.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Первоочередной порядок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военнослужащих;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Дети сотрудников полиции и органов внутренних дел, не являющихся сотрудниками полиции;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сотрудников некоторых федеральных органов исполнительной власти.</a:t>
            </a:r>
            <a:endParaRPr lang="ru-RU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D51148-0DB6-4795-3B32-37CD897CAB4C}"/>
              </a:ext>
            </a:extLst>
          </p:cNvPr>
          <p:cNvSpPr txBox="1"/>
          <p:nvPr/>
        </p:nvSpPr>
        <p:spPr>
          <a:xfrm>
            <a:off x="719572" y="188640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effectLst/>
                <a:latin typeface="Arial" panose="020B0604020202020204" pitchFamily="34" charset="0"/>
              </a:rPr>
              <a:t>Первоочередной порядок приема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316B660-624D-400E-9287-CB99ABE07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709" y="3311886"/>
            <a:ext cx="8187616" cy="1378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7540353-674B-46E9-9E29-0FB85128B982}"/>
              </a:ext>
            </a:extLst>
          </p:cNvPr>
          <p:cNvSpPr/>
          <p:nvPr/>
        </p:nvSpPr>
        <p:spPr>
          <a:xfrm>
            <a:off x="467544" y="2136339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10. В первоочередном порядке предоставляются места в государственных и муниципальных общеобразовательных организациях детям, указанным в абзаце втором </a:t>
            </a:r>
            <a:r>
              <a:rPr lang="ru-RU" sz="1600" u="sng" dirty="0">
                <a:latin typeface="Arial" panose="020B0604020202020204" pitchFamily="34" charset="0"/>
                <a:hlinkClick r:id="rId4"/>
              </a:rPr>
              <a:t>части 6 статьи 19 Федерального закона от 27 мая 1998 г. N 76-ФЗ "О статусе военнослужащих"</a:t>
            </a:r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, по месту жительства их семей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5248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D51148-0DB6-4795-3B32-37CD897CAB4C}"/>
              </a:ext>
            </a:extLst>
          </p:cNvPr>
          <p:cNvSpPr txBox="1"/>
          <p:nvPr/>
        </p:nvSpPr>
        <p:spPr>
          <a:xfrm>
            <a:off x="719572" y="188640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effectLst/>
                <a:latin typeface="Arial" panose="020B0604020202020204" pitchFamily="34" charset="0"/>
              </a:rPr>
              <a:t>Первоочередной порядок приема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EC584A5-DD08-44F9-8C9C-E48D7A7A7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53" y="1988840"/>
            <a:ext cx="6696744" cy="4315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72454EB-95C6-4299-AEBC-582FB91E09C7}"/>
              </a:ext>
            </a:extLst>
          </p:cNvPr>
          <p:cNvSpPr/>
          <p:nvPr/>
        </p:nvSpPr>
        <p:spPr>
          <a:xfrm>
            <a:off x="611560" y="689791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В первоочередном порядке также предоставляются места в общеобразовательных организациях по месту жительства независимо от формы собственности детям, указанным в </a:t>
            </a:r>
            <a:r>
              <a:rPr lang="ru-RU" sz="1600" u="sng" dirty="0">
                <a:latin typeface="Arial" panose="020B0604020202020204" pitchFamily="34" charset="0"/>
                <a:hlinkClick r:id="rId3"/>
              </a:rPr>
              <a:t>части 6 статьи 46 Федерального закона от 7 февраля 2011 г. N 3-ФЗ "О полиции"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61518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D51148-0DB6-4795-3B32-37CD897CAB4C}"/>
              </a:ext>
            </a:extLst>
          </p:cNvPr>
          <p:cNvSpPr txBox="1"/>
          <p:nvPr/>
        </p:nvSpPr>
        <p:spPr>
          <a:xfrm>
            <a:off x="719572" y="188640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effectLst/>
                <a:latin typeface="Arial" panose="020B0604020202020204" pitchFamily="34" charset="0"/>
              </a:rPr>
              <a:t>Первоочередной порядок приема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3B1D63B-2E12-44A4-8AAA-75DB866B3D51}"/>
              </a:ext>
            </a:extLst>
          </p:cNvPr>
          <p:cNvSpPr/>
          <p:nvPr/>
        </p:nvSpPr>
        <p:spPr>
          <a:xfrm>
            <a:off x="467544" y="692696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детям сотрудников органов внутренних дел, не являющихся сотрудниками полиции</a:t>
            </a:r>
            <a:endParaRPr lang="ru-RU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E4C78C3-BC71-4322-967F-D1E071537373}"/>
              </a:ext>
            </a:extLst>
          </p:cNvPr>
          <p:cNvSpPr/>
          <p:nvPr/>
        </p:nvSpPr>
        <p:spPr>
          <a:xfrm>
            <a:off x="467544" y="1412195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и детям, указанным в </a:t>
            </a:r>
            <a:r>
              <a:rPr lang="ru-RU" sz="1600" dirty="0">
                <a:latin typeface="Arial" panose="020B0604020202020204" pitchFamily="34" charset="0"/>
                <a:hlinkClick r:id="rId2"/>
              </a:rPr>
              <a:t>части 14 статьи 3 Федерального закона от 30 декабря 2012 г. N 283-ФЗ "О социальных гарантиях сотрудникам некоторых федеральных органов исполнительной власти и внесении изменений в законодательные акты Российской Федерации"</a:t>
            </a:r>
            <a:endParaRPr lang="ru-RU" sz="16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1009BF1-97AF-4851-9535-CB832F23A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11" y="2708920"/>
            <a:ext cx="5611008" cy="3810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2580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935EEF7-A539-6AEB-C6ED-2D77F987816C}"/>
              </a:ext>
            </a:extLst>
          </p:cNvPr>
          <p:cNvSpPr txBox="1"/>
          <p:nvPr/>
        </p:nvSpPr>
        <p:spPr>
          <a:xfrm>
            <a:off x="827584" y="192684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effectLst/>
                <a:latin typeface="Arial" panose="020B0604020202020204" pitchFamily="34" charset="0"/>
              </a:rPr>
              <a:t>Преимущественный порядок приема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71BD395-EF8D-4ED6-6C3B-3D6C5EAD1C39}"/>
              </a:ext>
            </a:extLst>
          </p:cNvPr>
          <p:cNvSpPr txBox="1"/>
          <p:nvPr/>
        </p:nvSpPr>
        <p:spPr>
          <a:xfrm>
            <a:off x="454880" y="776973"/>
            <a:ext cx="830602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3538" algn="just"/>
            <a:r>
              <a:rPr lang="ru-RU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12. Ребенок, в том числе усыновленный (удочеренный) или находящийся под опекой или попечительством в семье, включая приемную семью либо в случаях, предусмотренных законами субъектов Российской Федерации, патронатную семью, имеет право преимущественного приема на обучение по основным общеобразовательным программам в государственную или муниципальную образовательную организацию, в которой обучаются его брат и (или) сестра (полнородные и неполнородные, усыновленные (удочеренные), дети, опекунами (попечителями) которых являются родители (законные представители) этого ребенка, или дети, родителями (законными представителями) которых являются опекуны (попечители) этого ребенка, за исключением случаев, предусмотренных ч.5 и 6 ст.67 ФЗ.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18C906C-F1D9-4006-8BAE-DF5334641AD9}"/>
              </a:ext>
            </a:extLst>
          </p:cNvPr>
          <p:cNvSpPr/>
          <p:nvPr/>
        </p:nvSpPr>
        <p:spPr>
          <a:xfrm>
            <a:off x="2286000" y="3292232"/>
            <a:ext cx="66784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hlinkClick r:id="rId2"/>
              </a:rPr>
              <a:t>П.31. ст.67 Закона об образовании</a:t>
            </a:r>
          </a:p>
          <a:p>
            <a:r>
              <a:rPr lang="ru-RU" sz="1100" dirty="0">
                <a:hlinkClick r:id="rId2"/>
              </a:rPr>
              <a:t>https://www.consultant.ru/document/cons_doc_LAW_140174/16e2e6dcd017a68bc8b1a445142f9c86a69f3ffa/</a:t>
            </a:r>
            <a:r>
              <a:rPr lang="ru-RU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361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EAA4590-C9E3-1741-1634-F9A88DD2B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0" y="1052343"/>
            <a:ext cx="3903168" cy="53677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D51148-0DB6-4795-3B32-37CD897CAB4C}"/>
              </a:ext>
            </a:extLst>
          </p:cNvPr>
          <p:cNvSpPr txBox="1"/>
          <p:nvPr/>
        </p:nvSpPr>
        <p:spPr>
          <a:xfrm>
            <a:off x="688494" y="653782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effectLst/>
                <a:latin typeface="Arial" panose="020B0604020202020204" pitchFamily="34" charset="0"/>
              </a:rPr>
              <a:t>Прием по закрепленной территории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23B8585-AC80-0D06-391B-E30FA1BE4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398" y="2204864"/>
            <a:ext cx="610260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357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40327</TotalTime>
  <Words>1265</Words>
  <Application>Microsoft Office PowerPoint</Application>
  <PresentationFormat>Экран (4:3)</PresentationFormat>
  <Paragraphs>124</Paragraphs>
  <Slides>24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PT Serif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Режим дня для обучающихся  1 класса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Пользователь Windows</cp:lastModifiedBy>
  <cp:revision>1258</cp:revision>
  <cp:lastPrinted>2020-09-26T10:10:14Z</cp:lastPrinted>
  <dcterms:created xsi:type="dcterms:W3CDTF">2013-02-06T07:02:31Z</dcterms:created>
  <dcterms:modified xsi:type="dcterms:W3CDTF">2026-03-27T01:44:35Z</dcterms:modified>
</cp:coreProperties>
</file>