
<file path=[Content_Types].xml><?xml version="1.0" encoding="utf-8"?>
<Types xmlns="http://schemas.openxmlformats.org/package/2006/content-types">
  <Default Extension="bin" ContentType="image/unknown"/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260" userDrawn="1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6" y="18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645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6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42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2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59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33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24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0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42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7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25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90090-D9E1-41DB-949B-085DAE85E573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7AE337-31DF-4038-9631-5580E87ED9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77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bin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9B12F-A7A9-4C00-96E8-68582DE98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0665" y="804232"/>
            <a:ext cx="7533338" cy="3246602"/>
          </a:xfrm>
        </p:spPr>
        <p:txBody>
          <a:bodyPr/>
          <a:lstStyle/>
          <a:p>
            <a:r>
              <a:rPr lang="ru-RU" i="1" dirty="0"/>
              <a:t>Социальная сеть, как основа современной социальной структуры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D4D1CA-713F-47C8-A82B-A7E9BCD2D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42455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Выполнил: </a:t>
            </a:r>
            <a:r>
              <a:rPr lang="ru-RU" dirty="0" err="1">
                <a:solidFill>
                  <a:schemeClr val="tx1"/>
                </a:solidFill>
                <a:latin typeface="Century Gothic" panose="020B0502020202020204" pitchFamily="34" charset="0"/>
              </a:rPr>
              <a:t>Улеев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Баатр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Обучающийся 11-Б класса</a:t>
            </a:r>
          </a:p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Руководитель проекта: Космотенко Елена Анатольевна</a:t>
            </a:r>
          </a:p>
          <a:p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Учитель истории и обществознания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3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99FCD-4617-4E5E-92AE-ABEC8B25D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10" y="572877"/>
            <a:ext cx="9491236" cy="1225319"/>
          </a:xfrm>
        </p:spPr>
        <p:txBody>
          <a:bodyPr>
            <a:normAutofit/>
          </a:bodyPr>
          <a:lstStyle/>
          <a:p>
            <a:r>
              <a:rPr lang="ru-RU" sz="3200" b="1" i="1" dirty="0"/>
              <a:t>Роль социальных сетей в коммуникации и социальной активности.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7E2B3D-18E9-4167-B9A1-588A2118A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14" y="1715589"/>
            <a:ext cx="9396806" cy="4493622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Облегчение коммуникации - социальные сети предоставляют людям множество возможностей для общения и обмена информацией, благодаря которым, мы можем легко и быстро связываться с друзьями, семьей и коллегами, независимо от расстояния и времени;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групп и сообществ - социальные сети позволяют создавать группы и сообщества по интересам и увлечением. Люди с общими интересами могут объединяться внутри этих групп и активно обсуждать свои темы;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и акций - социальные сети часто используются для организации различных мероприятий и акций. Люди могут приглашать своих друзей и подписчиков на встречи, праздники, благотворительные акции и другие социальные события;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мобилизация при кризисных ситуациях – социальные сети также играют важную роль в кризисных ситуациях. В случае вынужденной эвакуации, стихийного бедствия или других чрезвычайных ситуаций, социальные сети могут использоваться для быстрого и эффективного распространения информации, объединения помощи и мобилизации ресурсов.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A72EB1-76B5-4D5A-B6CE-2917BC1E02E8}"/>
              </a:ext>
            </a:extLst>
          </p:cNvPr>
          <p:cNvSpPr txBox="1"/>
          <p:nvPr/>
        </p:nvSpPr>
        <p:spPr>
          <a:xfrm>
            <a:off x="5881839" y="64886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67881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96213-3884-4E91-A1D6-8E8427F1D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35" y="473724"/>
            <a:ext cx="10025349" cy="1456675"/>
          </a:xfrm>
        </p:spPr>
        <p:txBody>
          <a:bodyPr>
            <a:normAutofit/>
          </a:bodyPr>
          <a:lstStyle/>
          <a:p>
            <a:r>
              <a:rPr lang="ru-RU" sz="3200" b="1" i="1" dirty="0"/>
              <a:t>Влияние социальных сетей на формирование </a:t>
            </a:r>
            <a:br>
              <a:rPr lang="ru-RU" sz="3200" b="1" i="1" dirty="0"/>
            </a:br>
            <a:r>
              <a:rPr lang="ru-RU" sz="3200" b="1" i="1" dirty="0"/>
              <a:t>и поддержание социальной связи.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C2028-93DA-4B4D-BE07-2BEC654BE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5" y="1619795"/>
            <a:ext cx="10441998" cy="393682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круга общения - социальные сети расширяют наш круг общения и позволяют нам узнавать о различных культурах, мнениях и опытах;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Легкость общения - социальные сети помогают нам поддерживать долгосрочные отношения и укреплять социальные сети;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информацией и участие в событиях - помогает нам быть в курсе последних тенденций, взаимодействовать с людьми, которые разделяют наши интересы и увлечения, а также активно участвовать в социальной жизни;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 эмоциональная связь - помогает нам чувствовать себя ближе к другим людям и делиться с ними нашей жизнью.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F0F5D18-F71D-49DA-8447-0802BB616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9" b="10842"/>
          <a:stretch/>
        </p:blipFill>
        <p:spPr>
          <a:xfrm>
            <a:off x="688217" y="4701763"/>
            <a:ext cx="4500490" cy="21562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BFC27AB-6476-43D8-8CEB-837A1AC23D4C}"/>
              </a:ext>
            </a:extLst>
          </p:cNvPr>
          <p:cNvSpPr txBox="1"/>
          <p:nvPr/>
        </p:nvSpPr>
        <p:spPr>
          <a:xfrm>
            <a:off x="5881839" y="64886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129272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329B0-9B21-45AC-A7DE-577360C45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304" y="341524"/>
            <a:ext cx="10014332" cy="1467692"/>
          </a:xfrm>
        </p:spPr>
        <p:txBody>
          <a:bodyPr>
            <a:normAutofit/>
          </a:bodyPr>
          <a:lstStyle/>
          <a:p>
            <a:r>
              <a:rPr lang="ru-RU" sz="3200" b="1" i="1" dirty="0"/>
              <a:t>Роль интернет-социальных сетей в современном обществе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5E4E62-A18C-4988-A271-98A91637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3777"/>
            <a:ext cx="10103936" cy="411044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 и связь - интернет-социальные сети предоставляют возможность людям из разных уголков мира связаться друг с другом, обмениваться информацией, общаться и поддерживать контакты;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обмен - интернет-социальные сети предоставляют доступ к огромному объему информации;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личной и общественной идентичности - интернет- социальные сети позволяют людям выражать свою личность и себя через профили, фотографии, видео и другие средства самовыражения;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Политическая и социальная активность - интернет-социальные сети сыграли важную роль в организации политической и социальной активности;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влияние - интернет-социальные сети стали важным инструментом для развития бизнеса и маркетинга.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6235F1-58DE-427F-A8C7-9D22B490E662}"/>
              </a:ext>
            </a:extLst>
          </p:cNvPr>
          <p:cNvSpPr txBox="1"/>
          <p:nvPr/>
        </p:nvSpPr>
        <p:spPr>
          <a:xfrm>
            <a:off x="5881839" y="64886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EF4B17-59E1-4C8C-8B58-DF1D08A6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230" y="4872177"/>
            <a:ext cx="2720240" cy="180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0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7E44E-A6AD-418F-9DB3-4779F2728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75" y="330506"/>
            <a:ext cx="9942926" cy="1368540"/>
          </a:xfrm>
        </p:spPr>
        <p:txBody>
          <a:bodyPr>
            <a:noAutofit/>
          </a:bodyPr>
          <a:lstStyle/>
          <a:p>
            <a:r>
              <a:rPr lang="ru-RU" sz="3200" b="1" i="1" dirty="0"/>
              <a:t>Преимущества и недостатки использования интернет-социальных сетей в обществе.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7854F4-6992-46A4-860B-B0936C5D0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27" y="1488613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и взаимодействие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к информации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и саморазвитие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Платформа для самовыражения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Политическое участие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9C628F-E032-43AB-BEB9-49A4893BA3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227" b="94011" l="9898" r="89352">
                        <a14:foregroundMark x1="23595" y1="59126" x2="23595" y2="59126"/>
                        <a14:foregroundMark x1="22503" y1="56536" x2="21138" y2="60866"/>
                        <a14:foregroundMark x1="21229" y1="57345" x2="22230" y2="53339"/>
                        <a14:foregroundMark x1="20137" y1="58964" x2="21866" y2="53339"/>
                        <a14:foregroundMark x1="80728" y1="52529" x2="81820" y2="55281"/>
                        <a14:foregroundMark x1="81183" y1="43869" x2="80455" y2="66329"/>
                        <a14:foregroundMark x1="70535" y1="58316" x2="71104" y2="66532"/>
                        <a14:foregroundMark x1="71104" y1="66532" x2="74221" y2="70741"/>
                        <a14:foregroundMark x1="74221" y1="70741" x2="75267" y2="65884"/>
                        <a14:foregroundMark x1="72901" y1="56050" x2="73538" y2="63294"/>
                        <a14:foregroundMark x1="69170" y1="48523" x2="65210" y2="61959"/>
                        <a14:foregroundMark x1="65210" y1="61959" x2="65233" y2="62809"/>
                        <a14:foregroundMark x1="75904" y1="30676" x2="71490" y2="15176"/>
                        <a14:foregroundMark x1="71490" y1="15176" x2="66962" y2="13841"/>
                        <a14:foregroundMark x1="66962" y1="13841" x2="60956" y2="18616"/>
                        <a14:foregroundMark x1="51490" y1="19102" x2="51035" y2="10846"/>
                        <a14:foregroundMark x1="51035" y1="10846" x2="47008" y2="9591"/>
                        <a14:foregroundMark x1="47008" y1="9591" x2="42821" y2="16916"/>
                        <a14:foregroundMark x1="42821" y1="16916" x2="44460" y2="18778"/>
                        <a14:foregroundMark x1="35358" y1="18616" x2="32446" y2="17807"/>
                        <a14:foregroundMark x1="78999" y1="77742" x2="81752" y2="89073"/>
                        <a14:foregroundMark x1="81752" y1="89073" x2="27964" y2="88062"/>
                        <a14:foregroundMark x1="26871" y1="88062" x2="16769" y2="85957"/>
                        <a14:foregroundMark x1="16769" y1="85957" x2="16769" y2="85957"/>
                        <a14:foregroundMark x1="15495" y1="85957" x2="20455" y2="80453"/>
                        <a14:foregroundMark x1="20455" y1="80453" x2="15836" y2="77418"/>
                        <a14:foregroundMark x1="15836" y1="77418" x2="24050" y2="74868"/>
                        <a14:foregroundMark x1="18680" y1="71510" x2="19727" y2="62444"/>
                        <a14:foregroundMark x1="19727" y1="62444" x2="20410" y2="60097"/>
                        <a14:foregroundMark x1="15313" y1="75678" x2="15950" y2="80494"/>
                        <a14:foregroundMark x1="45552" y1="9955" x2="41365" y2="10846"/>
                        <a14:foregroundMark x1="41365" y1="10846" x2="37952" y2="17200"/>
                        <a14:foregroundMark x1="37952" y1="17200" x2="41866" y2="21934"/>
                        <a14:foregroundMark x1="41866" y1="21934" x2="43185" y2="22177"/>
                        <a14:foregroundMark x1="41365" y1="9470" x2="50808" y2="9955"/>
                        <a14:foregroundMark x1="50808" y1="9955" x2="55245" y2="16066"/>
                        <a14:foregroundMark x1="55245" y1="16066" x2="55950" y2="18292"/>
                        <a14:foregroundMark x1="80637" y1="74868" x2="83663" y2="79563"/>
                        <a14:foregroundMark x1="83663" y1="79563" x2="86030" y2="88183"/>
                        <a14:foregroundMark x1="86030" y1="88183" x2="82162" y2="94011"/>
                        <a14:foregroundMark x1="82162" y1="94011" x2="75631" y2="92715"/>
                        <a14:foregroundMark x1="64232" y1="30676" x2="50034" y2="31081"/>
                        <a14:foregroundMark x1="50034" y1="31081" x2="30421" y2="43869"/>
                        <a14:foregroundMark x1="30421" y1="43869" x2="45006" y2="64751"/>
                        <a14:foregroundMark x1="45006" y1="64751" x2="55267" y2="52691"/>
                        <a14:foregroundMark x1="55267" y1="52691" x2="44960" y2="47956"/>
                        <a14:foregroundMark x1="44960" y1="47956" x2="56451" y2="48968"/>
                        <a14:foregroundMark x1="56451" y1="48968" x2="73288" y2="64306"/>
                        <a14:foregroundMark x1="73288" y1="64306" x2="87486" y2="64427"/>
                        <a14:foregroundMark x1="86758" y1="63456" x2="69078" y2="53501"/>
                        <a14:foregroundMark x1="69078" y1="53501" x2="69078" y2="53501"/>
                        <a14:foregroundMark x1="69443" y1="45123" x2="70444" y2="52206"/>
                        <a14:foregroundMark x1="70444" y1="52206" x2="70444" y2="52206"/>
                        <a14:foregroundMark x1="69898" y1="54796" x2="69443" y2="59288"/>
                        <a14:foregroundMark x1="32628" y1="25051" x2="46189" y2="25374"/>
                        <a14:foregroundMark x1="46189" y1="25374" x2="34812" y2="25698"/>
                        <a14:foregroundMark x1="35631" y1="23594" x2="44915" y2="25536"/>
                        <a14:foregroundMark x1="44278" y1="9470" x2="50307" y2="9227"/>
                        <a14:foregroundMark x1="50307" y1="9227" x2="54790" y2="13881"/>
                        <a14:foregroundMark x1="54790" y1="13881" x2="55131" y2="15257"/>
                        <a14:foregroundMark x1="19590" y1="27317" x2="20387" y2="52246"/>
                        <a14:foregroundMark x1="20387" y1="52246" x2="17156" y2="58074"/>
                        <a14:foregroundMark x1="17156" y1="58074" x2="12605" y2="48968"/>
                        <a14:foregroundMark x1="12605" y1="48968" x2="17998" y2="43869"/>
                        <a14:foregroundMark x1="17998" y1="43869" x2="16428" y2="63861"/>
                        <a14:foregroundMark x1="16428" y1="63861" x2="17270" y2="71105"/>
                        <a14:foregroundMark x1="17270" y1="71105" x2="14448" y2="76568"/>
                        <a14:foregroundMark x1="14448" y1="76568" x2="20728" y2="81789"/>
                        <a14:foregroundMark x1="20728" y1="81789" x2="38749" y2="80817"/>
                        <a14:foregroundMark x1="38749" y1="80817" x2="76132" y2="85310"/>
                        <a14:foregroundMark x1="76132" y1="85310" x2="83709" y2="75921"/>
                        <a14:foregroundMark x1="83709" y1="75921" x2="86553" y2="59409"/>
                        <a14:foregroundMark x1="86553" y1="59409" x2="81183" y2="34763"/>
                        <a14:foregroundMark x1="81183" y1="34763" x2="77429" y2="26062"/>
                        <a14:foregroundMark x1="77429" y1="26062" x2="75404" y2="17159"/>
                        <a14:foregroundMark x1="75404" y1="17159" x2="71490" y2="11898"/>
                        <a14:foregroundMark x1="71490" y1="11898" x2="66166" y2="13921"/>
                        <a14:foregroundMark x1="66166" y1="13921" x2="70990" y2="13153"/>
                        <a14:foregroundMark x1="70990" y1="13153" x2="71172" y2="13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-12" r="659"/>
          <a:stretch/>
        </p:blipFill>
        <p:spPr>
          <a:xfrm>
            <a:off x="4010140" y="1878485"/>
            <a:ext cx="6114361" cy="3490901"/>
          </a:xfrm>
          <a:prstGeom prst="trapezoid">
            <a:avLst>
              <a:gd name="adj" fmla="val 27410"/>
            </a:avLst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3F6C98-408B-4B1C-984A-3B4D8F952A31}"/>
              </a:ext>
            </a:extLst>
          </p:cNvPr>
          <p:cNvSpPr txBox="1"/>
          <p:nvPr/>
        </p:nvSpPr>
        <p:spPr>
          <a:xfrm>
            <a:off x="5881839" y="648866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79124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0F6DD-5B1F-4DA9-9912-BEDA1352B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27" y="378246"/>
            <a:ext cx="8596668" cy="1320800"/>
          </a:xfrm>
        </p:spPr>
        <p:txBody>
          <a:bodyPr/>
          <a:lstStyle/>
          <a:p>
            <a:r>
              <a:rPr lang="ru-RU" b="1" i="1" dirty="0"/>
              <a:t>Заключение.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7A17B4-DCE9-4484-8D5F-44AF3895F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726" y="1279240"/>
            <a:ext cx="9396673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 </a:t>
            </a:r>
            <a:r>
              <a:rPr lang="ru-RU" sz="24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играет значительную роль</a:t>
            </a:r>
            <a:r>
              <a:rPr lang="ru-RU" sz="2400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формировании и функционировании современной социальной структуры.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является платформой, где люди могут создавать и поддерживать контакты, обмениваться информацией, идеями и опытом, так же способствует укреплению социальных связей, повышает доступность информации, и стимулирует общественное взаимодействие. 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 </a:t>
            </a:r>
            <a:r>
              <a:rPr lang="ru-RU" sz="2400" i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помнить об опасностях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связанных с зависимостью от социальных сетей, а также о проблемах конфиденциальности и безопасности личных данных.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67104-1059-4EF8-96BF-41F28AA83945}"/>
              </a:ext>
            </a:extLst>
          </p:cNvPr>
          <p:cNvSpPr txBox="1"/>
          <p:nvPr/>
        </p:nvSpPr>
        <p:spPr>
          <a:xfrm>
            <a:off x="5881839" y="647975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1346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B0576-8161-43CD-BD51-FED1FC9C5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42930"/>
          </a:xfrm>
        </p:spPr>
        <p:txBody>
          <a:bodyPr>
            <a:normAutofit/>
          </a:bodyPr>
          <a:lstStyle/>
          <a:p>
            <a:r>
              <a:rPr lang="ru-RU" sz="2800" b="1" i="1" dirty="0">
                <a:effectLst/>
                <a:ea typeface="Calibri" panose="020F0502020204030204" pitchFamily="34" charset="0"/>
              </a:rPr>
              <a:t>Цели</a:t>
            </a:r>
            <a:r>
              <a:rPr lang="ru-RU" sz="2800" b="1" dirty="0">
                <a:effectLst/>
                <a:ea typeface="Calibri" panose="020F0502020204030204" pitchFamily="34" charset="0"/>
              </a:rPr>
              <a:t>: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изучить влияние социальных сетей на формирование и развитие современного общества.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91B1F6-A10E-42CE-B1EC-BD57910E39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52531"/>
            <a:ext cx="8596668" cy="279828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300" b="1" i="1" dirty="0">
                <a:solidFill>
                  <a:schemeClr val="accent1"/>
                </a:solidFill>
                <a:latin typeface="+mj-lt"/>
              </a:rPr>
              <a:t>Задачи: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Исследовать исторический фон развития социальных сетей.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Рассмотреть понятие и типы социальных сетей.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	Узнать, как социальные сети влияют на современную социальную структуру.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	Определить плюсу и минусы использования интернет-социальных сетей в обществе.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E1734-ADF2-4A06-90FA-40E84811B05D}"/>
              </a:ext>
            </a:extLst>
          </p:cNvPr>
          <p:cNvSpPr txBox="1"/>
          <p:nvPr/>
        </p:nvSpPr>
        <p:spPr>
          <a:xfrm>
            <a:off x="677334" y="4294525"/>
            <a:ext cx="908361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chemeClr val="accent1"/>
                </a:solidFill>
                <a:latin typeface="+mj-lt"/>
              </a:rPr>
              <a:t>Гипотеза: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 является основой современной социальной структуры, так как она создает новые формы коммуникации и обмена информацией, усиливает роль общественного мнения в принятии решений.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87A92B-C241-4FF7-B273-ABE9573A127F}"/>
              </a:ext>
            </a:extLst>
          </p:cNvPr>
          <p:cNvSpPr txBox="1"/>
          <p:nvPr/>
        </p:nvSpPr>
        <p:spPr>
          <a:xfrm>
            <a:off x="5942753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92918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11C4F1-23E3-4FAB-AA46-57407EB6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0896"/>
          </a:xfrm>
        </p:spPr>
        <p:txBody>
          <a:bodyPr>
            <a:normAutofit/>
          </a:bodyPr>
          <a:lstStyle/>
          <a:p>
            <a:r>
              <a:rPr lang="ru-RU" sz="2800" b="1" i="1" dirty="0"/>
              <a:t>Предмет исследования: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социальной сети в формировании социальной структуры общества.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5A7039-B616-4B8D-9C14-EAFABFA8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83229"/>
            <a:ext cx="9337523" cy="934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i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Объект исследования: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функционирования социальной структуры.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85EA80-918B-4567-BF52-6CF3920E9479}"/>
              </a:ext>
            </a:extLst>
          </p:cNvPr>
          <p:cNvSpPr txBox="1"/>
          <p:nvPr/>
        </p:nvSpPr>
        <p:spPr>
          <a:xfrm>
            <a:off x="5942753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443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282C5-5DC6-4EA4-9C0E-4700C897B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6" y="484632"/>
            <a:ext cx="10255161" cy="1275383"/>
          </a:xfrm>
        </p:spPr>
        <p:txBody>
          <a:bodyPr>
            <a:normAutofit/>
          </a:bodyPr>
          <a:lstStyle/>
          <a:p>
            <a:r>
              <a:rPr lang="ru-RU" sz="2800" b="1" i="1" dirty="0"/>
              <a:t>Исторический обзор развития социальных сетей.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55D59F-DF50-4ABF-BDAF-4ADC2C6E6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286" y="1357614"/>
            <a:ext cx="9419422" cy="1883568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Первые социальные сети появились </a:t>
            </a:r>
            <a:r>
              <a:rPr lang="ru-RU" sz="2000" dirty="0">
                <a:solidFill>
                  <a:schemeClr val="accent2"/>
                </a:solidFill>
                <a:effectLst/>
                <a:latin typeface="+mj-lt"/>
                <a:ea typeface="Times New Roman" panose="02020603050405020304" pitchFamily="18" charset="0"/>
              </a:rPr>
              <a:t>в 1990-х годах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Примером является социальная сеть </a:t>
            </a:r>
            <a:r>
              <a:rPr lang="ru-RU" sz="2000" b="1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"Six </a:t>
            </a:r>
            <a:r>
              <a:rPr lang="ru-RU" sz="2000" b="1" dirty="0" err="1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Degrees</a:t>
            </a:r>
            <a:r>
              <a:rPr lang="ru-RU" sz="2000" b="1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“</a:t>
            </a:r>
            <a:r>
              <a:rPr lang="ru-RU" sz="2000" b="1" dirty="0">
                <a:solidFill>
                  <a:schemeClr val="accent1"/>
                </a:solidFill>
                <a:latin typeface="+mj-lt"/>
                <a:ea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запущенная </a:t>
            </a:r>
            <a:r>
              <a:rPr lang="ru-RU" sz="2000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в 1997 году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Она позволяла пользователям создавать профили, добавлять друзей и обмениваться сообщениями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99B16C-F236-4987-BFC3-64E1A1FA04A6}"/>
              </a:ext>
            </a:extLst>
          </p:cNvPr>
          <p:cNvSpPr txBox="1"/>
          <p:nvPr/>
        </p:nvSpPr>
        <p:spPr>
          <a:xfrm>
            <a:off x="187286" y="2632997"/>
            <a:ext cx="1005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В 2000-х годах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появились такие популярные социальные сети, как </a:t>
            </a:r>
            <a:r>
              <a:rPr lang="ru-RU" sz="20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MySpace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LinkedIn</a:t>
            </a:r>
            <a:r>
              <a:rPr lang="ru-RU" sz="20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49E16-8845-4034-A506-4B44F49657E6}"/>
              </a:ext>
            </a:extLst>
          </p:cNvPr>
          <p:cNvSpPr txBox="1"/>
          <p:nvPr/>
        </p:nvSpPr>
        <p:spPr>
          <a:xfrm>
            <a:off x="187286" y="3262876"/>
            <a:ext cx="103798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настоящим прорывом стал запуск </a:t>
            </a:r>
            <a:r>
              <a:rPr lang="ru-RU" sz="20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Facebook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accent2"/>
                </a:solidFill>
                <a:latin typeface="+mj-lt"/>
                <a:cs typeface="Times New Roman" panose="02020603050405020304" pitchFamily="18" charset="0"/>
              </a:rPr>
              <a:t>в 2004 году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сегодня является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самых популярных и влиятельных социальных платформ в мире. Он дал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участвовать в группах с общими интересами, обмен сообщениями 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фотографиями, а также игры и приложения.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7C7037-72B6-4576-9EC2-8728B29AAFFC}"/>
              </a:ext>
            </a:extLst>
          </p:cNvPr>
          <p:cNvSpPr txBox="1"/>
          <p:nvPr/>
        </p:nvSpPr>
        <p:spPr>
          <a:xfrm>
            <a:off x="187286" y="4744043"/>
            <a:ext cx="92445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0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Facebook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последовали другие социальные сети, такие как </a:t>
            </a:r>
            <a:r>
              <a:rPr lang="ru-RU" sz="2000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Twitter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000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Instagram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Pinterest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многие другие, каждая из которых предлагала уникальные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для связи и обмена информацией.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8232373-0C6F-4DFE-95ED-0EFB979D32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810" y="5771032"/>
            <a:ext cx="2926079" cy="108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69B770D-12D9-4E66-9B99-7B4C08CF06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" t="26334" r="55628" b="24707"/>
          <a:stretch/>
        </p:blipFill>
        <p:spPr>
          <a:xfrm>
            <a:off x="10784292" y="5559552"/>
            <a:ext cx="1298448" cy="129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AE84BA-801D-421C-9CBF-F8E0116D98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8344" r="18505" b="3047"/>
          <a:stretch/>
        </p:blipFill>
        <p:spPr>
          <a:xfrm>
            <a:off x="10979889" y="4128025"/>
            <a:ext cx="1102851" cy="1154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3ADBD7A-884B-4AE6-A7C9-5F70034CBC8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1" t="7707" r="8552" b="7503"/>
          <a:stretch/>
        </p:blipFill>
        <p:spPr>
          <a:xfrm>
            <a:off x="9369456" y="4916595"/>
            <a:ext cx="1914695" cy="1087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ACBCFD-2214-4613-AB39-A525BF22FC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2" t="13578" r="31143" b="13580"/>
          <a:stretch/>
        </p:blipFill>
        <p:spPr>
          <a:xfrm>
            <a:off x="10515618" y="3405904"/>
            <a:ext cx="1015696" cy="1037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766E00D-1212-47D1-8D1B-8A11212EC6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007" y="2711225"/>
            <a:ext cx="2184329" cy="819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7CB51C3-70C4-4B18-84A0-63D09C37CD9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629" y="4100957"/>
            <a:ext cx="993368" cy="993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012CEB5-C769-44E1-9884-1222C866F9C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9" t="8424" r="14766" b="12223"/>
          <a:stretch/>
        </p:blipFill>
        <p:spPr>
          <a:xfrm>
            <a:off x="11049225" y="1895400"/>
            <a:ext cx="1212111" cy="98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B843E2-6FCB-4C9A-9276-3AE091D7E126}"/>
              </a:ext>
            </a:extLst>
          </p:cNvPr>
          <p:cNvSpPr txBox="1"/>
          <p:nvPr/>
        </p:nvSpPr>
        <p:spPr>
          <a:xfrm>
            <a:off x="5942753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7589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41343-4280-4026-BB65-7D7269FA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10" y="481584"/>
            <a:ext cx="9545658" cy="542544"/>
          </a:xfrm>
        </p:spPr>
        <p:txBody>
          <a:bodyPr>
            <a:normAutofit/>
          </a:bodyPr>
          <a:lstStyle/>
          <a:p>
            <a:r>
              <a:rPr lang="ru-RU" sz="2800" b="1" i="1" dirty="0">
                <a:effectLst/>
                <a:ea typeface="Times New Roman" panose="02020603050405020304" pitchFamily="18" charset="0"/>
              </a:rPr>
              <a:t>История развития социальных сетей в России:</a:t>
            </a:r>
            <a:endParaRPr lang="ru-RU" sz="2800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216806-D8A3-4FB6-80D9-55E238067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710" y="1273622"/>
            <a:ext cx="9262194" cy="3524802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началась с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сайта </a:t>
            </a:r>
            <a:r>
              <a:rPr lang="ru-RU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ВКонтакте</a:t>
            </a:r>
            <a:r>
              <a:rPr lang="ru-RU" sz="2400" b="1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</a:rPr>
              <a:t>».</a:t>
            </a:r>
            <a:r>
              <a:rPr lang="ru-RU" sz="2400" b="1" dirty="0">
                <a:solidFill>
                  <a:schemeClr val="accent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Он был создан Павлом Дуровым и его братом Николаем и предлагал функции, похожие на те, что были у MySpace. </a:t>
            </a:r>
          </a:p>
          <a:p>
            <a:pPr marL="0" indent="0">
              <a:buNone/>
            </a:pPr>
            <a:endParaRPr lang="ru-RU" sz="2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2008 году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сайт «</a:t>
            </a:r>
            <a:r>
              <a:rPr lang="ru-RU" sz="24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Одноклассники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который был создан компанией Mail.ru Group.</a:t>
            </a:r>
          </a:p>
          <a:p>
            <a:pPr marL="0" indent="0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2010 году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появился сайт «</a:t>
            </a:r>
            <a:r>
              <a:rPr lang="ru-RU" sz="2400" b="1" dirty="0">
                <a:solidFill>
                  <a:schemeClr val="accent1"/>
                </a:solidFill>
                <a:latin typeface="+mj-lt"/>
                <a:cs typeface="Times New Roman" panose="02020603050405020304" pitchFamily="18" charset="0"/>
              </a:rPr>
              <a:t>Мой Мир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который также был создан компанией Mail.ru Group.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043D1F-3F09-4B84-8EA0-832DEC541D1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109" y="2098753"/>
            <a:ext cx="1410456" cy="997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C30B60E-5873-4EB8-9119-DAD3F00663D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337" y="406470"/>
            <a:ext cx="1994492" cy="210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D53096B-69BB-4A0D-A0F9-08C836EC08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683" y="3336898"/>
            <a:ext cx="1273621" cy="1273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432B012-E6D3-49E3-BF57-76080B2F0B4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703" y="4381511"/>
            <a:ext cx="1354183" cy="1354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78C79F6-B2CC-476C-A921-05F949109DCC}"/>
              </a:ext>
            </a:extLst>
          </p:cNvPr>
          <p:cNvSpPr txBox="1"/>
          <p:nvPr/>
        </p:nvSpPr>
        <p:spPr>
          <a:xfrm>
            <a:off x="5942753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83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5DD40-47BB-4F10-8871-21F3763D4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75" y="461555"/>
            <a:ext cx="9267854" cy="644434"/>
          </a:xfrm>
        </p:spPr>
        <p:txBody>
          <a:bodyPr>
            <a:normAutofit/>
          </a:bodyPr>
          <a:lstStyle/>
          <a:p>
            <a:r>
              <a:rPr lang="ru-RU" sz="3200" b="1" i="1" dirty="0"/>
              <a:t>Социальная сеть и социальная структура</a:t>
            </a:r>
            <a:r>
              <a:rPr lang="ru-RU" sz="3200" b="1" dirty="0"/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0F765-978E-4508-B71E-195548F3B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575" y="1228772"/>
            <a:ext cx="8596668" cy="3880773"/>
          </a:xfrm>
        </p:spPr>
        <p:txBody>
          <a:bodyPr>
            <a:normAutofit/>
          </a:bodyPr>
          <a:lstStyle/>
          <a:p>
            <a: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структура взаимосвязей и отношений между людьми (или организациями), которая формирует сеть взаимодействий и влияний.</a:t>
            </a:r>
          </a:p>
          <a:p>
            <a:r>
              <a:rPr lang="ru-RU" sz="20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структура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упорядоченная система социальных отношений, ролей и позиций в обществе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4AE15-4742-4EB7-BB6E-34CDC6B31DF8}"/>
              </a:ext>
            </a:extLst>
          </p:cNvPr>
          <p:cNvSpPr txBox="1"/>
          <p:nvPr/>
        </p:nvSpPr>
        <p:spPr>
          <a:xfrm>
            <a:off x="130392" y="3090061"/>
            <a:ext cx="1162472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>
                <a:solidFill>
                  <a:schemeClr val="accent1"/>
                </a:solidFill>
                <a:latin typeface="+mj-lt"/>
              </a:rPr>
              <a:t>Ключевые характеристики:</a:t>
            </a:r>
            <a:endParaRPr lang="ru-RU" sz="2400" dirty="0">
              <a:solidFill>
                <a:schemeClr val="accent1"/>
              </a:solidFill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Участники - группы людей или организаций, которые вступают во взаимодействие друг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другом, вокруг их формируется социальная сеть;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Взаимосвязи и отношения - отношения и связи между участниками социальной сети;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Виртуальная или реальная среда - в виртуальной среде социальные сети функционируют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использования онлайн-платформ, таких как социальные медиа или профессиональные сети,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реальной среде в рамках общественных групп, рабочих коллективов, семейных и дружеских кругов;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Разноплановость связей - различные типы связей и взаимодействий между участниками;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Обмен информацией - обмен новостями, опытом, знаниями, идеями или просто повседневными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E0F6AD-AF61-44FF-A4CD-48F013757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532" y="1066643"/>
            <a:ext cx="3444293" cy="2505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248675-6DAF-466E-B8E2-D3D57ECB9C35}"/>
              </a:ext>
            </a:extLst>
          </p:cNvPr>
          <p:cNvSpPr txBox="1"/>
          <p:nvPr/>
        </p:nvSpPr>
        <p:spPr>
          <a:xfrm>
            <a:off x="5942753" y="648384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5089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E99033-A652-4C36-AD61-86056A70F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404" y="352540"/>
            <a:ext cx="10576193" cy="1489725"/>
          </a:xfrm>
        </p:spPr>
        <p:txBody>
          <a:bodyPr>
            <a:normAutofit/>
          </a:bodyPr>
          <a:lstStyle/>
          <a:p>
            <a:r>
              <a:rPr lang="ru-RU" sz="3200" b="1" i="1" dirty="0"/>
              <a:t>Типы социальных сетей и особенности структуры: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D6929E-FBB2-4FBD-8668-C84F96AF79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8783">
            <a:off x="5049502" y="4050314"/>
            <a:ext cx="3641458" cy="2428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BDD9FE-79D0-4380-90BD-6AC80BFB1935}"/>
              </a:ext>
            </a:extLst>
          </p:cNvPr>
          <p:cNvSpPr txBox="1"/>
          <p:nvPr/>
        </p:nvSpPr>
        <p:spPr>
          <a:xfrm>
            <a:off x="355005" y="1666137"/>
            <a:ext cx="10265567" cy="27959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сети для общения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Facebook, Instagram, Twitter,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социальные сети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Linkedln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Фото- и видео-социальные сети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Instagram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Приватные социальные сети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Viber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42900" indent="-34290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Специализированные социальные сети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Starva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5B7DC-4931-452B-85D0-E62C0F9C54FE}"/>
              </a:ext>
            </a:extLst>
          </p:cNvPr>
          <p:cNvSpPr txBox="1"/>
          <p:nvPr/>
        </p:nvSpPr>
        <p:spPr>
          <a:xfrm>
            <a:off x="5942753" y="6457720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6518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765C5-443C-4DB6-9CF2-A668F9EE3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76" y="510448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i="1" dirty="0"/>
              <a:t>Взаимодействия между социальной сетью и социальной структурой.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A05D5D-06C6-4076-9739-4BCDEEE748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75" y="1767840"/>
            <a:ext cx="10182915" cy="4720828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социальной сети посредством социальной структуры - социальная структура может оказывать влияние на формирование и развитие социальной сети внутри организации или общества;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социальной сети на социальную структуру – взаимодействия и коммуникация между участниками социальной сети могут привести к образованию новых групп, разрушению или изменению иерархии и связей между участниками;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Адаптация социальной сети к социальной структуре - Каждая социальная сеть адаптируется к конкретной социальной структуре, в которой она функционирует. Участники социальной сети могут адаптировать свое поведение и коммуникацию в соответствии с правилами и нормами, установленными в данной социальной структуре;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социальной сети на социальную стабильность - Социальная сеть может оказывать влияние на стабильность и согласованность социальной структуры. Если связи между участниками социальной сети сильны и взаимосвязаны, это может способствовать поддержанию социальной структуры и общественной согласованности.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11136-205C-4171-80F6-8CA5A436D305}"/>
              </a:ext>
            </a:extLst>
          </p:cNvPr>
          <p:cNvSpPr txBox="1"/>
          <p:nvPr/>
        </p:nvSpPr>
        <p:spPr>
          <a:xfrm>
            <a:off x="5942753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91623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AD58A-E435-4F77-B7C4-6C68CA2D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422" y="407624"/>
            <a:ext cx="10355855" cy="1445658"/>
          </a:xfrm>
        </p:spPr>
        <p:txBody>
          <a:bodyPr>
            <a:normAutofit/>
          </a:bodyPr>
          <a:lstStyle/>
          <a:p>
            <a:r>
              <a:rPr lang="ru-RU" sz="3200" b="1" i="1" dirty="0"/>
              <a:t>Интернет-социальные сети и их влияние на современную социальную структуру.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D34C6E-F48B-4CB9-97CE-6290C131AD7C}"/>
              </a:ext>
            </a:extLst>
          </p:cNvPr>
          <p:cNvSpPr txBox="1"/>
          <p:nvPr/>
        </p:nvSpPr>
        <p:spPr>
          <a:xfrm>
            <a:off x="101251" y="1402080"/>
            <a:ext cx="11298269" cy="5028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Связь и общение - интернет-социальные сети позволяют людям легко поддерживать связь с друзьями, семьей и коллегами, независимо от расстояния;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сообществ - интернет-социальные сети позволяют людям объединится в сообщества по интересам, убеждениям или профессиональным областям;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общественное мнение - интернет-социальные сети стали одним из основных источников информации для многих людей;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информации - интернет-социальные сети позволяют быстро распространять информацию, что может иметь как положительные, так и отрицательные последствия. То есть это способствует быстрому распространению важных новостей и информации, а также может привести к распространению ложной информации и фейковых новостей;</a:t>
            </a:r>
          </a:p>
          <a:p>
            <a:pPr marL="457200" indent="-457200">
              <a:lnSpc>
                <a:spcPct val="150000"/>
              </a:lnSpc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на менталитет - использование интернет-социальных сетей может изменить менталитет людей, влиять на их поведение и восприятие окружающего мира.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79BFC5-7710-40FE-A2A8-257B5629FC11}"/>
              </a:ext>
            </a:extLst>
          </p:cNvPr>
          <p:cNvSpPr txBox="1"/>
          <p:nvPr/>
        </p:nvSpPr>
        <p:spPr>
          <a:xfrm>
            <a:off x="5942753" y="648866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111E836-9301-4C98-BCE6-324F6B17A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952" y="6402775"/>
            <a:ext cx="7909317" cy="171785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38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1237</Words>
  <Application>Microsoft Office PowerPoint</Application>
  <PresentationFormat>Широкоэкранный</PresentationFormat>
  <Paragraphs>100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Calibri</vt:lpstr>
      <vt:lpstr>Century Gothic</vt:lpstr>
      <vt:lpstr>Courier New</vt:lpstr>
      <vt:lpstr>Times New Roman</vt:lpstr>
      <vt:lpstr>Trebuchet MS</vt:lpstr>
      <vt:lpstr>Wingdings</vt:lpstr>
      <vt:lpstr>Wingdings 3</vt:lpstr>
      <vt:lpstr>Аспект</vt:lpstr>
      <vt:lpstr>Социальная сеть, как основа современной социальной структуры</vt:lpstr>
      <vt:lpstr>Цели: изучить влияние социальных сетей на формирование и развитие современного общества.</vt:lpstr>
      <vt:lpstr>Предмет исследования: Влияние социальной сети в формировании социальной структуры общества.</vt:lpstr>
      <vt:lpstr>Исторический обзор развития социальных сетей.</vt:lpstr>
      <vt:lpstr>История развития социальных сетей в России:</vt:lpstr>
      <vt:lpstr>Социальная сеть и социальная структура.</vt:lpstr>
      <vt:lpstr>Типы социальных сетей и особенности структуры:</vt:lpstr>
      <vt:lpstr>Взаимодействия между социальной сетью и социальной структурой.</vt:lpstr>
      <vt:lpstr>Интернет-социальные сети и их влияние на современную социальную структуру.</vt:lpstr>
      <vt:lpstr>Роль социальных сетей в коммуникации и социальной активности.</vt:lpstr>
      <vt:lpstr>Влияние социальных сетей на формирование  и поддержание социальной связи.</vt:lpstr>
      <vt:lpstr>Роль интернет-социальных сетей в современном обществе</vt:lpstr>
      <vt:lpstr>Преимущества и недостатки использования интернет-социальных сетей в обществе.</vt:lpstr>
      <vt:lpstr>Заключение.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сеть как основа современной социальной структуры</dc:title>
  <dc:creator>dobrelya00@gmail.com</dc:creator>
  <cp:lastModifiedBy>229</cp:lastModifiedBy>
  <cp:revision>26</cp:revision>
  <dcterms:created xsi:type="dcterms:W3CDTF">2023-12-10T05:34:58Z</dcterms:created>
  <dcterms:modified xsi:type="dcterms:W3CDTF">2023-12-20T21:43:44Z</dcterms:modified>
</cp:coreProperties>
</file>