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71" r:id="rId2"/>
    <p:sldId id="257" r:id="rId3"/>
    <p:sldId id="258" r:id="rId4"/>
    <p:sldId id="259" r:id="rId5"/>
    <p:sldId id="260" r:id="rId6"/>
    <p:sldId id="261" r:id="rId7"/>
    <p:sldId id="263" r:id="rId8"/>
    <p:sldId id="265" r:id="rId9"/>
    <p:sldId id="267" r:id="rId10"/>
    <p:sldId id="268" r:id="rId11"/>
    <p:sldId id="269" r:id="rId12"/>
    <p:sldId id="270"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8" autoAdjust="0"/>
    <p:restoredTop sz="94660"/>
  </p:normalViewPr>
  <p:slideViewPr>
    <p:cSldViewPr>
      <p:cViewPr varScale="1">
        <p:scale>
          <a:sx n="68" d="100"/>
          <a:sy n="68" d="100"/>
        </p:scale>
        <p:origin x="-48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B4C71EC6-210F-42DE-9C53-41977AD35B3D}" type="datetimeFigureOut">
              <a:rPr lang="ru-RU" smtClean="0"/>
              <a:t>19.12.2023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19.12.2023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19.12.2023</a:t>
            </a:fld>
            <a:endParaRPr lang="ru-RU"/>
          </a:p>
        </p:txBody>
      </p:sp>
      <p:sp>
        <p:nvSpPr>
          <p:cNvPr id="8" name="Номер слайда 7"/>
          <p:cNvSpPr>
            <a:spLocks noGrp="1"/>
          </p:cNvSpPr>
          <p:nvPr>
            <p:ph type="sldNum" sz="quarter" idx="11"/>
          </p:nvPr>
        </p:nvSpPr>
        <p:spPr/>
        <p:txBody>
          <a:bodyPr/>
          <a:lstStyle/>
          <a:p>
            <a:fld id="{B19B0651-EE4F-4900-A07F-96A6BFA9D0F0}" type="slidenum">
              <a:rPr lang="ru-RU" smtClean="0"/>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19.12.2023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B4C71EC6-210F-42DE-9C53-41977AD35B3D}" type="datetimeFigureOut">
              <a:rPr lang="ru-RU" smtClean="0"/>
              <a:t>19.12.2023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4C71EC6-210F-42DE-9C53-41977AD35B3D}" type="datetimeFigureOut">
              <a:rPr lang="ru-RU" smtClean="0"/>
              <a:t>19.12.2023</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5472608"/>
          </a:xfrm>
        </p:spPr>
        <p:txBody>
          <a:bodyPr>
            <a:normAutofit/>
          </a:bodyPr>
          <a:lstStyle/>
          <a:p>
            <a:pPr algn="ctr"/>
            <a:r>
              <a:rPr lang="ru-RU" sz="2700" dirty="0">
                <a:latin typeface="Times New Roman" panose="02020603050405020304" pitchFamily="18" charset="0"/>
                <a:cs typeface="Times New Roman" panose="02020603050405020304" pitchFamily="18" charset="0"/>
              </a:rPr>
              <a:t>Муниципальное бюджетное общеобразовательное учреждение «Центр образования г. Певек» (МБОУ «Центр образования г. Певек»)</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Проектная работа</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«Что такое время?»</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по физике</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Выполнил ученик 11 класса «А» Старыгин М.П.</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Руководитель Васькина О.А.</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Певек, 2023 год</a:t>
            </a:r>
            <a:br>
              <a:rPr lang="ru-RU" sz="2700" dirty="0">
                <a:latin typeface="Times New Roman" panose="02020603050405020304" pitchFamily="18" charset="0"/>
                <a:cs typeface="Times New Roman" panose="02020603050405020304" pitchFamily="18" charset="0"/>
              </a:rPr>
            </a:br>
            <a:endParaRPr lang="ru-R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4307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latin typeface="Times New Roman" panose="02020603050405020304" pitchFamily="18" charset="0"/>
                <a:cs typeface="Times New Roman" panose="02020603050405020304" pitchFamily="18" charset="0"/>
              </a:rPr>
              <a:t>Заключение</a:t>
            </a:r>
            <a:endParaRPr lang="ru-RU" sz="4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lgn="just">
              <a:buNone/>
            </a:pPr>
            <a:r>
              <a:rPr lang="ru-RU" sz="2700" dirty="0" smtClean="0">
                <a:latin typeface="Times New Roman" panose="02020603050405020304" pitchFamily="18" charset="0"/>
                <a:cs typeface="Times New Roman" panose="02020603050405020304" pitchFamily="18" charset="0"/>
              </a:rPr>
              <a:t>Так что же такое время? Я считаю, что </a:t>
            </a:r>
            <a:r>
              <a:rPr lang="ru-RU" sz="2700" dirty="0">
                <a:latin typeface="Times New Roman" panose="02020603050405020304" pitchFamily="18" charset="0"/>
                <a:cs typeface="Times New Roman" panose="02020603050405020304" pitchFamily="18" charset="0"/>
              </a:rPr>
              <a:t>в</a:t>
            </a:r>
            <a:r>
              <a:rPr lang="ru-RU" sz="2700" dirty="0" smtClean="0">
                <a:latin typeface="Times New Roman" panose="02020603050405020304" pitchFamily="18" charset="0"/>
                <a:cs typeface="Times New Roman" panose="02020603050405020304" pitchFamily="18" charset="0"/>
              </a:rPr>
              <a:t>ремя </a:t>
            </a:r>
            <a:r>
              <a:rPr lang="ru-RU" sz="2700" dirty="0">
                <a:latin typeface="Times New Roman" panose="02020603050405020304" pitchFamily="18" charset="0"/>
                <a:cs typeface="Times New Roman" panose="02020603050405020304" pitchFamily="18" charset="0"/>
              </a:rPr>
              <a:t>– это физическая величина, характеризующая наступление какого-либо события относительно определенной системы отсчета </a:t>
            </a:r>
            <a:r>
              <a:rPr lang="ru-RU" sz="2700" dirty="0" smtClean="0">
                <a:latin typeface="Times New Roman" panose="02020603050405020304" pitchFamily="18" charset="0"/>
                <a:cs typeface="Times New Roman" panose="02020603050405020304" pitchFamily="18" charset="0"/>
              </a:rPr>
              <a:t>и </a:t>
            </a:r>
            <a:r>
              <a:rPr lang="ru-RU" sz="2700" dirty="0">
                <a:latin typeface="Times New Roman" panose="02020603050405020304" pitchFamily="18" charset="0"/>
                <a:cs typeface="Times New Roman" panose="02020603050405020304" pitchFamily="18" charset="0"/>
              </a:rPr>
              <a:t>зависящая от свойств материи в данной системе </a:t>
            </a:r>
            <a:r>
              <a:rPr lang="ru-RU" sz="2700" dirty="0" smtClean="0">
                <a:latin typeface="Times New Roman" panose="02020603050405020304" pitchFamily="18" charset="0"/>
                <a:cs typeface="Times New Roman" panose="02020603050405020304" pitchFamily="18" charset="0"/>
              </a:rPr>
              <a:t>отсчета.</a:t>
            </a:r>
            <a:endParaRPr lang="ru-R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2789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dirty="0">
                <a:latin typeface="Times New Roman" panose="02020603050405020304" pitchFamily="18" charset="0"/>
                <a:cs typeface="Times New Roman" panose="02020603050405020304" pitchFamily="18" charset="0"/>
              </a:rPr>
              <a:t>СПИСОК ИСПОЛЬЗУЕМОЙ ЛИТЕРАТУРЫ</a:t>
            </a:r>
            <a:br>
              <a:rPr lang="ru-RU" sz="3200" dirty="0">
                <a:latin typeface="Times New Roman" panose="02020603050405020304" pitchFamily="18" charset="0"/>
                <a:cs typeface="Times New Roman" panose="02020603050405020304" pitchFamily="18" charset="0"/>
              </a:rPr>
            </a:br>
            <a:endParaRPr lang="ru-RU"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77500" lnSpcReduction="20000"/>
          </a:bodyPr>
          <a:lstStyle/>
          <a:p>
            <a:pPr lvl="0"/>
            <a:r>
              <a:rPr lang="ru-RU" sz="2800" dirty="0"/>
              <a:t>Хорошавина С.Г. «Концепции современного естествознания» 2005 год;</a:t>
            </a:r>
          </a:p>
          <a:p>
            <a:pPr lvl="0"/>
            <a:r>
              <a:rPr lang="ru-RU" sz="2800" dirty="0"/>
              <a:t>Бочкарев А.И., Бочкарева Т.С. «Концепции современного естествознания» 2008  год;</a:t>
            </a:r>
          </a:p>
          <a:p>
            <a:pPr lvl="0"/>
            <a:r>
              <a:rPr lang="ru-RU" sz="2800" dirty="0"/>
              <a:t>Фридман А.А. «Мир как пространство и время»  2007 год;</a:t>
            </a:r>
          </a:p>
          <a:p>
            <a:pPr lvl="0"/>
            <a:r>
              <a:rPr lang="ru-RU" sz="2800" dirty="0" err="1"/>
              <a:t>Рейхенбах</a:t>
            </a:r>
            <a:r>
              <a:rPr lang="ru-RU" sz="2800" dirty="0"/>
              <a:t> Г. «Философия пространства и времени»1985 год;</a:t>
            </a:r>
          </a:p>
          <a:p>
            <a:pPr lvl="0"/>
            <a:r>
              <a:rPr lang="ru-RU" sz="2800" dirty="0" err="1"/>
              <a:t>Капра</a:t>
            </a:r>
            <a:r>
              <a:rPr lang="ru-RU" sz="2800" dirty="0"/>
              <a:t> Фритьоф «Дао физики: Общие корни современной физики и восточного мистицизма» 2008 год;</a:t>
            </a:r>
          </a:p>
          <a:p>
            <a:pPr lvl="0"/>
            <a:r>
              <a:rPr lang="ru-RU" sz="2800" dirty="0"/>
              <a:t>Осипов А.И. «Пространство и время как категории и регуляторы практической деятельности» 1989 год;</a:t>
            </a:r>
          </a:p>
          <a:p>
            <a:pPr lvl="0"/>
            <a:r>
              <a:rPr lang="ru-RU" sz="2800" dirty="0" err="1"/>
              <a:t>Гарднер</a:t>
            </a:r>
            <a:r>
              <a:rPr lang="ru-RU" sz="2800" dirty="0"/>
              <a:t> Мартин «Теория относительности для миллионов: перевод с английского» 2008 год.</a:t>
            </a:r>
          </a:p>
          <a:p>
            <a:pPr marL="0" indent="0">
              <a:buNone/>
            </a:pPr>
            <a:endParaRPr lang="ru-R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0849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80928"/>
            <a:ext cx="8229600" cy="1143000"/>
          </a:xfrm>
        </p:spPr>
        <p:txBody>
          <a:bodyPr/>
          <a:lstStyle/>
          <a:p>
            <a:r>
              <a:rPr lang="ru-RU" dirty="0" smtClean="0">
                <a:latin typeface="Times New Roman" panose="02020603050405020304" pitchFamily="18" charset="0"/>
                <a:cs typeface="Times New Roman" panose="02020603050405020304" pitchFamily="18" charset="0"/>
              </a:rPr>
              <a:t>Благодарю за внимание.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5123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anose="02020603050405020304" pitchFamily="18" charset="0"/>
                <a:cs typeface="Times New Roman" panose="02020603050405020304" pitchFamily="18" charset="0"/>
              </a:rPr>
              <a:t>Введение</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85000" lnSpcReduction="20000"/>
          </a:bodyPr>
          <a:lstStyle/>
          <a:p>
            <a:pPr marL="0" indent="0" algn="just">
              <a:buNone/>
            </a:pPr>
            <a:r>
              <a:rPr lang="ru-RU" sz="3200" dirty="0">
                <a:latin typeface="Times New Roman" panose="02020603050405020304" pitchFamily="18" charset="0"/>
                <a:cs typeface="Times New Roman" panose="02020603050405020304" pitchFamily="18" charset="0"/>
              </a:rPr>
              <a:t>С давних пор время является одним из основных предметов размышлений философов и изучения ученых. Однако споры о сущности времени не утихают и сейчас. За последние годы проблема времени стала одной из главных в научной литературе, а так же занимает ведущее место в современных философских исследованиях</a:t>
            </a:r>
          </a:p>
          <a:p>
            <a:pPr marL="0" indent="0" algn="just">
              <a:buNone/>
            </a:pPr>
            <a:r>
              <a:rPr lang="ru-RU" sz="3200" b="1" dirty="0">
                <a:latin typeface="Times New Roman" panose="02020603050405020304" pitchFamily="18" charset="0"/>
                <a:cs typeface="Times New Roman" panose="02020603050405020304" pitchFamily="18" charset="0"/>
              </a:rPr>
              <a:t>Актуальность работы: </a:t>
            </a:r>
            <a:r>
              <a:rPr lang="ru-RU" sz="3200" dirty="0">
                <a:latin typeface="Times New Roman" panose="02020603050405020304" pitchFamily="18" charset="0"/>
                <a:cs typeface="Times New Roman" panose="02020603050405020304" pitchFamily="18" charset="0"/>
              </a:rPr>
              <a:t>время волнует человечество с древнейших времен, но, по причине своей сложности и неоднозначности, так и не получило определение, которое устроило бы всех.</a:t>
            </a:r>
          </a:p>
          <a:p>
            <a:endParaRPr lang="ru-RU" dirty="0"/>
          </a:p>
        </p:txBody>
      </p:sp>
    </p:spTree>
    <p:extLst>
      <p:ext uri="{BB962C8B-B14F-4D97-AF65-F5344CB8AC3E}">
        <p14:creationId xmlns:p14="http://schemas.microsoft.com/office/powerpoint/2010/main" val="3500044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8018"/>
          </a:xfrm>
        </p:spPr>
        <p:txBody>
          <a:bodyPr>
            <a:normAutofit fontScale="90000"/>
          </a:bodyPr>
          <a:lstStyle/>
          <a:p>
            <a:r>
              <a:rPr lang="ru-RU" dirty="0" smtClean="0"/>
              <a:t> </a:t>
            </a:r>
            <a:endParaRPr lang="ru-RU" dirty="0"/>
          </a:p>
        </p:txBody>
      </p:sp>
      <p:sp>
        <p:nvSpPr>
          <p:cNvPr id="4" name="Объект 3"/>
          <p:cNvSpPr>
            <a:spLocks noGrp="1"/>
          </p:cNvSpPr>
          <p:nvPr>
            <p:ph idx="1"/>
          </p:nvPr>
        </p:nvSpPr>
        <p:spPr>
          <a:xfrm>
            <a:off x="539552" y="836712"/>
            <a:ext cx="8229600" cy="5328592"/>
          </a:xfrm>
        </p:spPr>
        <p:txBody>
          <a:bodyPr>
            <a:normAutofit/>
          </a:bodyPr>
          <a:lstStyle/>
          <a:p>
            <a:pPr marL="0" indent="0" algn="just">
              <a:buNone/>
            </a:pPr>
            <a:r>
              <a:rPr lang="ru-RU" sz="2700" b="1" dirty="0">
                <a:latin typeface="Times New Roman" panose="02020603050405020304" pitchFamily="18" charset="0"/>
                <a:cs typeface="Times New Roman" panose="02020603050405020304" pitchFamily="18" charset="0"/>
              </a:rPr>
              <a:t>Цель:</a:t>
            </a:r>
            <a:r>
              <a:rPr lang="ru-RU" sz="2700" dirty="0">
                <a:latin typeface="Times New Roman" panose="02020603050405020304" pitchFamily="18" charset="0"/>
                <a:cs typeface="Times New Roman" panose="02020603050405020304" pitchFamily="18" charset="0"/>
              </a:rPr>
              <a:t> дать простое и понятное определение понятия «время»</a:t>
            </a:r>
          </a:p>
          <a:p>
            <a:pPr marL="0" indent="0" algn="just">
              <a:buNone/>
            </a:pPr>
            <a:r>
              <a:rPr lang="ru-RU" sz="2700" b="1" dirty="0">
                <a:latin typeface="Times New Roman" panose="02020603050405020304" pitchFamily="18" charset="0"/>
                <a:cs typeface="Times New Roman" panose="02020603050405020304" pitchFamily="18" charset="0"/>
              </a:rPr>
              <a:t>Задачи исследования:</a:t>
            </a:r>
            <a:endParaRPr lang="ru-RU" sz="2700" dirty="0">
              <a:latin typeface="Times New Roman" panose="02020603050405020304" pitchFamily="18" charset="0"/>
              <a:cs typeface="Times New Roman" panose="02020603050405020304" pitchFamily="18" charset="0"/>
            </a:endParaRPr>
          </a:p>
          <a:p>
            <a:pPr marL="0" indent="0" algn="just">
              <a:buNone/>
            </a:pPr>
            <a:r>
              <a:rPr lang="ru-RU" sz="2700" dirty="0">
                <a:latin typeface="Times New Roman" panose="02020603050405020304" pitchFamily="18" charset="0"/>
                <a:cs typeface="Times New Roman" panose="02020603050405020304" pitchFamily="18" charset="0"/>
              </a:rPr>
              <a:t>- ознакомиться с литературными данными и понятием «время»;</a:t>
            </a:r>
          </a:p>
          <a:p>
            <a:pPr marL="0" indent="0" algn="just">
              <a:buNone/>
            </a:pPr>
            <a:r>
              <a:rPr lang="ru-RU" sz="2700" dirty="0">
                <a:latin typeface="Times New Roman" panose="02020603050405020304" pitchFamily="18" charset="0"/>
                <a:cs typeface="Times New Roman" panose="02020603050405020304" pitchFamily="18" charset="0"/>
              </a:rPr>
              <a:t>- провести сравнительный анализ различных понятий «время»;</a:t>
            </a:r>
          </a:p>
          <a:p>
            <a:pPr marL="0" indent="0" algn="just">
              <a:buNone/>
            </a:pPr>
            <a:r>
              <a:rPr lang="ru-RU" sz="2700" dirty="0">
                <a:latin typeface="Times New Roman" panose="02020603050405020304" pitchFamily="18" charset="0"/>
                <a:cs typeface="Times New Roman" panose="02020603050405020304" pitchFamily="18" charset="0"/>
              </a:rPr>
              <a:t>- дать собственное определение времени </a:t>
            </a:r>
            <a:r>
              <a:rPr lang="ru-RU" sz="2700" dirty="0" smtClean="0">
                <a:latin typeface="Times New Roman" panose="02020603050405020304" pitchFamily="18" charset="0"/>
                <a:cs typeface="Times New Roman" panose="02020603050405020304" pitchFamily="18" charset="0"/>
              </a:rPr>
              <a:t>в результате </a:t>
            </a:r>
            <a:r>
              <a:rPr lang="ru-RU" sz="2700" dirty="0">
                <a:latin typeface="Times New Roman" panose="02020603050405020304" pitchFamily="18" charset="0"/>
                <a:cs typeface="Times New Roman" panose="02020603050405020304" pitchFamily="18" charset="0"/>
              </a:rPr>
              <a:t>исследования.</a:t>
            </a:r>
          </a:p>
        </p:txBody>
      </p:sp>
    </p:spTree>
    <p:extLst>
      <p:ext uri="{BB962C8B-B14F-4D97-AF65-F5344CB8AC3E}">
        <p14:creationId xmlns:p14="http://schemas.microsoft.com/office/powerpoint/2010/main" val="2261039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anose="02020603050405020304" pitchFamily="18" charset="0"/>
                <a:cs typeface="Times New Roman" panose="02020603050405020304" pitchFamily="18" charset="0"/>
              </a:rPr>
              <a:t>Взгляды на сущность времени</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39552" y="2420888"/>
            <a:ext cx="8229600" cy="3052936"/>
          </a:xfrm>
        </p:spPr>
        <p:txBody>
          <a:bodyPr>
            <a:normAutofit/>
          </a:bodyPr>
          <a:lstStyle/>
          <a:p>
            <a:pPr marL="0" indent="0" algn="just">
              <a:buNone/>
            </a:pPr>
            <a:r>
              <a:rPr lang="ru-RU" sz="2700" dirty="0" smtClean="0">
                <a:latin typeface="Times New Roman" panose="02020603050405020304" pitchFamily="18" charset="0"/>
                <a:cs typeface="Times New Roman" panose="02020603050405020304" pitchFamily="18" charset="0"/>
              </a:rPr>
              <a:t>До </a:t>
            </a:r>
            <a:r>
              <a:rPr lang="en-US" sz="2700" dirty="0" smtClean="0">
                <a:latin typeface="Times New Roman" panose="02020603050405020304" pitchFamily="18" charset="0"/>
                <a:cs typeface="Times New Roman" panose="02020603050405020304" pitchFamily="18" charset="0"/>
              </a:rPr>
              <a:t>XIX </a:t>
            </a:r>
            <a:r>
              <a:rPr lang="ru-RU" sz="2700" dirty="0" smtClean="0">
                <a:latin typeface="Times New Roman" panose="02020603050405020304" pitchFamily="18" charset="0"/>
                <a:cs typeface="Times New Roman" panose="02020603050405020304" pitchFamily="18" charset="0"/>
              </a:rPr>
              <a:t>века </a:t>
            </a:r>
            <a:r>
              <a:rPr lang="ru-RU" sz="2700" dirty="0">
                <a:latin typeface="Times New Roman" panose="02020603050405020304" pitchFamily="18" charset="0"/>
                <a:cs typeface="Times New Roman" panose="02020603050405020304" pitchFamily="18" charset="0"/>
              </a:rPr>
              <a:t>попытки понять свойства времени происходили только на интуитивном </a:t>
            </a:r>
            <a:r>
              <a:rPr lang="ru-RU" sz="2700" dirty="0" smtClean="0">
                <a:latin typeface="Times New Roman" panose="02020603050405020304" pitchFamily="18" charset="0"/>
                <a:cs typeface="Times New Roman" panose="02020603050405020304" pitchFamily="18" charset="0"/>
              </a:rPr>
              <a:t>уровне.</a:t>
            </a:r>
          </a:p>
          <a:p>
            <a:pPr marL="0" indent="0" algn="just">
              <a:buNone/>
            </a:pPr>
            <a:r>
              <a:rPr lang="ru-RU" sz="2700" dirty="0" smtClean="0">
                <a:latin typeface="Times New Roman" panose="02020603050405020304" pitchFamily="18" charset="0"/>
                <a:cs typeface="Times New Roman" panose="02020603050405020304" pitchFamily="18" charset="0"/>
              </a:rPr>
              <a:t>Начало изучения времени </a:t>
            </a:r>
            <a:r>
              <a:rPr lang="ru-RU" sz="2700" dirty="0" smtClean="0">
                <a:latin typeface="Times New Roman" panose="02020603050405020304" pitchFamily="18" charset="0"/>
                <a:cs typeface="Times New Roman" panose="02020603050405020304" pitchFamily="18" charset="0"/>
              </a:rPr>
              <a:t>с научной </a:t>
            </a:r>
            <a:r>
              <a:rPr lang="ru-RU" sz="2700" dirty="0" smtClean="0">
                <a:latin typeface="Times New Roman" panose="02020603050405020304" pitchFamily="18" charset="0"/>
                <a:cs typeface="Times New Roman" panose="02020603050405020304" pitchFamily="18" charset="0"/>
              </a:rPr>
              <a:t>точки зрения было положено И</a:t>
            </a:r>
            <a:r>
              <a:rPr lang="ru-RU" sz="2700" dirty="0">
                <a:latin typeface="Times New Roman" panose="02020603050405020304" pitchFamily="18" charset="0"/>
                <a:cs typeface="Times New Roman" panose="02020603050405020304" pitchFamily="18" charset="0"/>
              </a:rPr>
              <a:t>. </a:t>
            </a:r>
            <a:r>
              <a:rPr lang="ru-RU" sz="2700" dirty="0" smtClean="0">
                <a:latin typeface="Times New Roman" panose="02020603050405020304" pitchFamily="18" charset="0"/>
                <a:cs typeface="Times New Roman" panose="02020603050405020304" pitchFamily="18" charset="0"/>
              </a:rPr>
              <a:t>Кантом </a:t>
            </a:r>
            <a:r>
              <a:rPr lang="ru-RU" sz="2700" dirty="0">
                <a:latin typeface="Times New Roman" panose="02020603050405020304" pitchFamily="18" charset="0"/>
                <a:cs typeface="Times New Roman" panose="02020603050405020304" pitchFamily="18" charset="0"/>
              </a:rPr>
              <a:t>и А. </a:t>
            </a:r>
            <a:r>
              <a:rPr lang="ru-RU" sz="2700" dirty="0" smtClean="0">
                <a:latin typeface="Times New Roman" panose="02020603050405020304" pitchFamily="18" charset="0"/>
                <a:cs typeface="Times New Roman" panose="02020603050405020304" pitchFamily="18" charset="0"/>
              </a:rPr>
              <a:t>Бергсоном.</a:t>
            </a:r>
            <a:endParaRPr lang="ru-R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6301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u-RU" dirty="0" smtClean="0"/>
              <a:t> </a:t>
            </a:r>
            <a:endParaRPr lang="ru-RU" dirty="0"/>
          </a:p>
        </p:txBody>
      </p:sp>
      <p:sp>
        <p:nvSpPr>
          <p:cNvPr id="12" name="Текст 11"/>
          <p:cNvSpPr>
            <a:spLocks noGrp="1"/>
          </p:cNvSpPr>
          <p:nvPr>
            <p:ph type="body" idx="2"/>
          </p:nvPr>
        </p:nvSpPr>
        <p:spPr>
          <a:xfrm>
            <a:off x="107504" y="260648"/>
            <a:ext cx="3358009" cy="5865515"/>
          </a:xfrm>
        </p:spPr>
        <p:txBody>
          <a:bodyPr>
            <a:normAutofit/>
          </a:bodyPr>
          <a:lstStyle/>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pPr algn="ctr"/>
            <a:r>
              <a:rPr lang="ru-RU" sz="2700" dirty="0" smtClean="0">
                <a:latin typeface="Times New Roman" panose="02020603050405020304" pitchFamily="18" charset="0"/>
                <a:cs typeface="Times New Roman" panose="02020603050405020304" pitchFamily="18" charset="0"/>
              </a:rPr>
              <a:t>Иммануил Кант</a:t>
            </a:r>
            <a:endParaRPr lang="ru-RU" sz="2700" dirty="0">
              <a:latin typeface="Times New Roman" panose="02020603050405020304" pitchFamily="18" charset="0"/>
              <a:cs typeface="Times New Roman" panose="02020603050405020304" pitchFamily="18" charset="0"/>
            </a:endParaRPr>
          </a:p>
        </p:txBody>
      </p:sp>
      <p:sp>
        <p:nvSpPr>
          <p:cNvPr id="11" name="Объект 10"/>
          <p:cNvSpPr>
            <a:spLocks noGrp="1"/>
          </p:cNvSpPr>
          <p:nvPr>
            <p:ph sz="half" idx="1"/>
          </p:nvPr>
        </p:nvSpPr>
        <p:spPr>
          <a:xfrm>
            <a:off x="3347864" y="260648"/>
            <a:ext cx="5400600" cy="5530552"/>
          </a:xfrm>
        </p:spPr>
        <p:txBody>
          <a:bodyPr>
            <a:normAutofit/>
          </a:bodyPr>
          <a:lstStyle/>
          <a:p>
            <a:pPr marL="0" indent="0" algn="just">
              <a:buNone/>
            </a:pPr>
            <a:r>
              <a:rPr lang="ru-RU" sz="2700" dirty="0">
                <a:latin typeface="Times New Roman" panose="02020603050405020304" pitchFamily="18" charset="0"/>
                <a:cs typeface="Times New Roman" panose="02020603050405020304" pitchFamily="18" charset="0"/>
              </a:rPr>
              <a:t>Иммануил Кант рассматривал время как сложный предмет, состоящий из трех «модусов» - последовательности, сосуществовании и </a:t>
            </a:r>
            <a:r>
              <a:rPr lang="ru-RU" sz="2700" dirty="0" smtClean="0">
                <a:latin typeface="Times New Roman" panose="02020603050405020304" pitchFamily="18" charset="0"/>
                <a:cs typeface="Times New Roman" panose="02020603050405020304" pitchFamily="18" charset="0"/>
              </a:rPr>
              <a:t>устойчивости, иными словами, он представлял </a:t>
            </a:r>
            <a:r>
              <a:rPr lang="ru-RU" sz="2700" dirty="0">
                <a:latin typeface="Times New Roman" panose="02020603050405020304" pitchFamily="18" charset="0"/>
                <a:cs typeface="Times New Roman" panose="02020603050405020304" pitchFamily="18" charset="0"/>
              </a:rPr>
              <a:t>время одновременно и как последовательность ряда значений, и как совокупность всего существующего, и как величину.</a:t>
            </a:r>
          </a:p>
        </p:txBody>
      </p:sp>
      <p:pic>
        <p:nvPicPr>
          <p:cNvPr id="1028" name="Picture 4" descr="G:\И. Кант.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3168352" cy="48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826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u-RU" dirty="0" smtClean="0"/>
              <a:t> </a:t>
            </a:r>
            <a:endParaRPr lang="ru-RU" dirty="0"/>
          </a:p>
        </p:txBody>
      </p:sp>
      <p:sp>
        <p:nvSpPr>
          <p:cNvPr id="12" name="Текст 11"/>
          <p:cNvSpPr>
            <a:spLocks noGrp="1"/>
          </p:cNvSpPr>
          <p:nvPr>
            <p:ph type="body" idx="2"/>
          </p:nvPr>
        </p:nvSpPr>
        <p:spPr>
          <a:xfrm>
            <a:off x="107504" y="260648"/>
            <a:ext cx="3358009" cy="5865515"/>
          </a:xfrm>
        </p:spPr>
        <p:txBody>
          <a:bodyPr>
            <a:normAutofit/>
          </a:bodyPr>
          <a:lstStyle/>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pPr algn="ctr"/>
            <a:r>
              <a:rPr lang="ru-RU" sz="2700" dirty="0">
                <a:latin typeface="Times New Roman" panose="02020603050405020304" pitchFamily="18" charset="0"/>
                <a:cs typeface="Times New Roman" panose="02020603050405020304" pitchFamily="18" charset="0"/>
              </a:rPr>
              <a:t>Анри</a:t>
            </a:r>
            <a:r>
              <a:rPr lang="ru-RU" sz="2800" dirty="0">
                <a:latin typeface="Times New Roman" panose="02020603050405020304" pitchFamily="18" charset="0"/>
                <a:cs typeface="Times New Roman" panose="02020603050405020304" pitchFamily="18" charset="0"/>
              </a:rPr>
              <a:t> Бергсон </a:t>
            </a:r>
            <a:endParaRPr lang="ru-RU" sz="2700" dirty="0">
              <a:latin typeface="Times New Roman" panose="02020603050405020304" pitchFamily="18" charset="0"/>
              <a:cs typeface="Times New Roman" panose="02020603050405020304" pitchFamily="18" charset="0"/>
            </a:endParaRPr>
          </a:p>
        </p:txBody>
      </p:sp>
      <p:sp>
        <p:nvSpPr>
          <p:cNvPr id="11" name="Объект 10"/>
          <p:cNvSpPr>
            <a:spLocks noGrp="1"/>
          </p:cNvSpPr>
          <p:nvPr>
            <p:ph sz="half" idx="1"/>
          </p:nvPr>
        </p:nvSpPr>
        <p:spPr>
          <a:xfrm>
            <a:off x="3491880" y="260648"/>
            <a:ext cx="5328592" cy="5530552"/>
          </a:xfrm>
        </p:spPr>
        <p:txBody>
          <a:bodyPr>
            <a:normAutofit fontScale="77500" lnSpcReduction="20000"/>
          </a:bodyPr>
          <a:lstStyle/>
          <a:p>
            <a:pPr marL="0" indent="0" algn="just">
              <a:buNone/>
            </a:pPr>
            <a:r>
              <a:rPr lang="ru-RU" sz="3500" dirty="0">
                <a:latin typeface="Times New Roman" panose="02020603050405020304" pitchFamily="18" charset="0"/>
                <a:cs typeface="Times New Roman" panose="02020603050405020304" pitchFamily="18" charset="0"/>
              </a:rPr>
              <a:t>Анри </a:t>
            </a:r>
            <a:r>
              <a:rPr lang="ru-RU" sz="3500" dirty="0" smtClean="0">
                <a:latin typeface="Times New Roman" panose="02020603050405020304" pitchFamily="18" charset="0"/>
                <a:cs typeface="Times New Roman" panose="02020603050405020304" pitchFamily="18" charset="0"/>
              </a:rPr>
              <a:t>Бергсон предполагал, что </a:t>
            </a:r>
            <a:r>
              <a:rPr lang="ru-RU" sz="3500" dirty="0">
                <a:latin typeface="Times New Roman" panose="02020603050405020304" pitchFamily="18" charset="0"/>
                <a:cs typeface="Times New Roman" panose="02020603050405020304" pitchFamily="18" charset="0"/>
              </a:rPr>
              <a:t>существует реальное пространство без длительности, явления в котором одновременно появляются и исчезают, и реальная длительность, разные моменты которой проникают друг в друга таким образом, что каждый ее момент может быть сопоставлен с одновременным с ним состоянием реального мира и тем самым отделен от внешнего мира. </a:t>
            </a:r>
          </a:p>
          <a:p>
            <a:pPr marL="0" indent="0" algn="just">
              <a:buNone/>
            </a:pPr>
            <a:endParaRPr lang="ru-RU"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77349" y="260648"/>
            <a:ext cx="3168352" cy="496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736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latin typeface="Times New Roman" panose="02020603050405020304" pitchFamily="18" charset="0"/>
                <a:cs typeface="Times New Roman" panose="02020603050405020304" pitchFamily="18" charset="0"/>
              </a:rPr>
              <a:t>Теория относительности А. Эйнштейна</a:t>
            </a:r>
            <a:endParaRPr lang="ru-RU"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9512" y="1700808"/>
            <a:ext cx="3403475" cy="4680520"/>
          </a:xfrm>
        </p:spPr>
      </p:pic>
      <p:sp>
        <p:nvSpPr>
          <p:cNvPr id="4" name="Объект 3"/>
          <p:cNvSpPr>
            <a:spLocks noGrp="1"/>
          </p:cNvSpPr>
          <p:nvPr>
            <p:ph sz="half" idx="2"/>
          </p:nvPr>
        </p:nvSpPr>
        <p:spPr>
          <a:xfrm>
            <a:off x="3707904" y="1600200"/>
            <a:ext cx="5328592" cy="5069160"/>
          </a:xfrm>
        </p:spPr>
        <p:txBody>
          <a:bodyPr>
            <a:normAutofit fontScale="77500" lnSpcReduction="20000"/>
          </a:bodyPr>
          <a:lstStyle/>
          <a:p>
            <a:pPr marL="0" indent="0" algn="just">
              <a:buNone/>
            </a:pPr>
            <a:r>
              <a:rPr lang="ru-RU" sz="3200" dirty="0">
                <a:latin typeface="Times New Roman" panose="02020603050405020304" pitchFamily="18" charset="0"/>
                <a:cs typeface="Times New Roman" panose="02020603050405020304" pitchFamily="18" charset="0"/>
              </a:rPr>
              <a:t>До начала </a:t>
            </a:r>
            <a:r>
              <a:rPr lang="en-US" sz="3200" dirty="0">
                <a:latin typeface="Times New Roman" panose="02020603050405020304" pitchFamily="18" charset="0"/>
                <a:cs typeface="Times New Roman" panose="02020603050405020304" pitchFamily="18" charset="0"/>
              </a:rPr>
              <a:t>XX</a:t>
            </a:r>
            <a:r>
              <a:rPr lang="ru-RU" sz="3200" dirty="0">
                <a:latin typeface="Times New Roman" panose="02020603050405020304" pitchFamily="18" charset="0"/>
                <a:cs typeface="Times New Roman" panose="02020603050405020304" pitchFamily="18" charset="0"/>
              </a:rPr>
              <a:t> века общепринятой являлась концепция времени, предложенная И. Ньютоном, согласно которой время – это абсолютная длительность, не каким образом не зависящая от материи. Все изменила теория относительности Эйнштейна, опубликованная в 1905 году</a:t>
            </a:r>
            <a:r>
              <a:rPr lang="ru-RU" sz="3200" dirty="0">
                <a:latin typeface="Times New Roman" panose="02020603050405020304" pitchFamily="18" charset="0"/>
                <a:cs typeface="Times New Roman" panose="02020603050405020304" pitchFamily="18" charset="0"/>
              </a:rPr>
              <a:t>. </a:t>
            </a:r>
            <a:endParaRPr lang="ru-RU" sz="3200" dirty="0" smtClean="0">
              <a:latin typeface="Times New Roman" panose="02020603050405020304" pitchFamily="18" charset="0"/>
              <a:cs typeface="Times New Roman" panose="02020603050405020304" pitchFamily="18" charset="0"/>
            </a:endParaRPr>
          </a:p>
          <a:p>
            <a:pPr marL="0" indent="0" algn="just">
              <a:buNone/>
            </a:pPr>
            <a:r>
              <a:rPr lang="ru-RU" sz="3200" dirty="0" smtClean="0">
                <a:latin typeface="Times New Roman" panose="02020603050405020304" pitchFamily="18" charset="0"/>
                <a:cs typeface="Times New Roman" panose="02020603050405020304" pitchFamily="18" charset="0"/>
              </a:rPr>
              <a:t>В своей теории Эйнштейн утверждает, что время неразрывно связано с пространством, а значит и с материей, а </a:t>
            </a:r>
            <a:r>
              <a:rPr lang="ru-RU" sz="3200" dirty="0">
                <a:latin typeface="Times New Roman" panose="02020603050405020304" pitchFamily="18" charset="0"/>
                <a:cs typeface="Times New Roman" panose="02020603050405020304" pitchFamily="18" charset="0"/>
              </a:rPr>
              <a:t>одновременность двух событий является истиной только при условии, что оба события произошли относительно одной точки отсчета</a:t>
            </a:r>
            <a:r>
              <a:rPr lang="ru-RU" sz="3200" dirty="0" smtClean="0">
                <a:latin typeface="Times New Roman" panose="02020603050405020304" pitchFamily="18" charset="0"/>
                <a:cs typeface="Times New Roman" panose="02020603050405020304" pitchFamily="18" charset="0"/>
              </a:rPr>
              <a:t>.</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4639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anose="02020603050405020304" pitchFamily="18" charset="0"/>
                <a:cs typeface="Times New Roman" panose="02020603050405020304" pitchFamily="18" charset="0"/>
              </a:rPr>
              <a:t>Значение понятия «время» в различных науках</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20000"/>
          </a:bodyPr>
          <a:lstStyle/>
          <a:p>
            <a:pPr marL="0" indent="0" algn="just">
              <a:buNone/>
            </a:pPr>
            <a:r>
              <a:rPr lang="ru-RU" sz="2900" dirty="0">
                <a:latin typeface="Times New Roman" panose="02020603050405020304" pitchFamily="18" charset="0"/>
                <a:cs typeface="Times New Roman" panose="02020603050405020304" pitchFamily="18" charset="0"/>
              </a:rPr>
              <a:t>Главным отличием гуманитарного подхода к изучению понятия времени от естественнонаучного является необязательность рассмотрения времени в неделимости с пространством. На гуманитарном уровне сущность времени рассматривается в контексте человеческих поступков, его деятельности, истории. На данный момент существуют понятия психологического, биологического и социального пространства и времени, количественные и качественные свойства в которых могут заметно отличаться.</a:t>
            </a:r>
          </a:p>
          <a:p>
            <a:endParaRPr lang="ru-RU" dirty="0"/>
          </a:p>
        </p:txBody>
      </p:sp>
    </p:spTree>
    <p:extLst>
      <p:ext uri="{BB962C8B-B14F-4D97-AF65-F5344CB8AC3E}">
        <p14:creationId xmlns:p14="http://schemas.microsoft.com/office/powerpoint/2010/main" val="1624295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latin typeface="Times New Roman" panose="02020603050405020304" pitchFamily="18" charset="0"/>
                <a:cs typeface="Times New Roman" panose="02020603050405020304" pitchFamily="18" charset="0"/>
              </a:rPr>
              <a:t>Методы измерения времени</a:t>
            </a:r>
            <a:endParaRPr lang="ru-RU" sz="4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a:bodyPr>
          <a:lstStyle/>
          <a:p>
            <a:pPr marL="0" indent="0" algn="just">
              <a:buNone/>
            </a:pPr>
            <a:r>
              <a:rPr lang="ru-RU" sz="2800" dirty="0" smtClean="0"/>
              <a:t>На </a:t>
            </a:r>
            <a:r>
              <a:rPr lang="ru-RU" sz="2800" dirty="0"/>
              <a:t>сегодняшний день существует три главных метода измерения времени. Каждый из этих методов основан на определенном физическом процессе, происходящем с определенной периодичностью:</a:t>
            </a:r>
          </a:p>
          <a:p>
            <a:pPr marL="0" lvl="0" indent="0" algn="just">
              <a:buNone/>
            </a:pPr>
            <a:r>
              <a:rPr lang="ru-RU" sz="2800" dirty="0" smtClean="0"/>
              <a:t>1)Вращение </a:t>
            </a:r>
            <a:r>
              <a:rPr lang="ru-RU" sz="2800" dirty="0"/>
              <a:t>Земли вокруг своей оси,</a:t>
            </a:r>
          </a:p>
          <a:p>
            <a:pPr marL="0" lvl="0" indent="0" algn="just">
              <a:buNone/>
            </a:pPr>
            <a:r>
              <a:rPr lang="ru-RU" sz="2800" dirty="0" smtClean="0"/>
              <a:t>2)Период </a:t>
            </a:r>
            <a:r>
              <a:rPr lang="ru-RU" sz="2800" dirty="0"/>
              <a:t>обращения Земли вокруг Солнца.</a:t>
            </a:r>
          </a:p>
          <a:p>
            <a:pPr marL="0" indent="0" algn="just">
              <a:buNone/>
            </a:pPr>
            <a:r>
              <a:rPr lang="ru-RU" sz="2800" dirty="0" smtClean="0"/>
              <a:t>3)Излучение </a:t>
            </a:r>
            <a:r>
              <a:rPr lang="ru-RU" sz="2800" dirty="0"/>
              <a:t>электромагнитных волн атомами или молекулами некоторых веществ.</a:t>
            </a:r>
            <a:endParaRPr lang="ru-R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1872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104</TotalTime>
  <Words>620</Words>
  <Application>Microsoft Office PowerPoint</Application>
  <PresentationFormat>Экран (4:3)</PresentationFormat>
  <Paragraphs>82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Техническая</vt:lpstr>
      <vt:lpstr>Муниципальное бюджетное общеобразовательное учреждение «Центр образования г. Певек» (МБОУ «Центр образования г. Певек») Проектная работа «Что такое время?» по физике Выполнил ученик 11 класса «А» Старыгин М.П. Руководитель Васькина О.А. Певек, 2023 год </vt:lpstr>
      <vt:lpstr>Введение</vt:lpstr>
      <vt:lpstr> </vt:lpstr>
      <vt:lpstr>Взгляды на сущность времени</vt:lpstr>
      <vt:lpstr> </vt:lpstr>
      <vt:lpstr> </vt:lpstr>
      <vt:lpstr>Теория относительности А. Эйнштейна</vt:lpstr>
      <vt:lpstr>Значение понятия «время» в различных науках</vt:lpstr>
      <vt:lpstr>Методы измерения времени</vt:lpstr>
      <vt:lpstr>Заключение</vt:lpstr>
      <vt:lpstr>СПИСОК ИСПОЛЬЗУЕМОЙ ЛИТЕРАТУРЫ </vt:lpstr>
      <vt:lpstr>Благодарю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бюджетное общеобразовательное учреждение «Центр образования г. Певек» (МБОУ «Центр образования г. Певек») Проектная работа «Что такое время?» по физике Выполнил ученик 11 класса «А» Старыгин М.П. Руководитель Васькина О.А. Певек, 2023 год </dc:title>
  <dc:creator>Павел</dc:creator>
  <cp:lastModifiedBy>Павел</cp:lastModifiedBy>
  <cp:revision>12</cp:revision>
  <dcterms:created xsi:type="dcterms:W3CDTF">2023-12-18T11:09:27Z</dcterms:created>
  <dcterms:modified xsi:type="dcterms:W3CDTF">2023-12-19T11:26:04Z</dcterms:modified>
</cp:coreProperties>
</file>