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5" r:id="rId1"/>
  </p:sldMasterIdLst>
  <p:notesMasterIdLst>
    <p:notesMasterId r:id="rId15"/>
  </p:notesMasterIdLst>
  <p:sldIdLst>
    <p:sldId id="256" r:id="rId2"/>
    <p:sldId id="257" r:id="rId3"/>
    <p:sldId id="259" r:id="rId4"/>
    <p:sldId id="279" r:id="rId5"/>
    <p:sldId id="278" r:id="rId6"/>
    <p:sldId id="287" r:id="rId7"/>
    <p:sldId id="280" r:id="rId8"/>
    <p:sldId id="281" r:id="rId9"/>
    <p:sldId id="282" r:id="rId10"/>
    <p:sldId id="271" r:id="rId11"/>
    <p:sldId id="284" r:id="rId12"/>
    <p:sldId id="285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Мотивы выбора профессий среди опрошенных учащихся 9-11 классы г. </a:t>
            </a:r>
            <a:r>
              <a:rPr lang="ru-RU" dirty="0" err="1"/>
              <a:t>Певек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Лист1!$A$4:$A$10</c:f>
              <c:strCache>
                <c:ptCount val="7"/>
                <c:pt idx="0">
                  <c:v>Интерес</c:v>
                </c:pt>
                <c:pt idx="1">
                  <c:v>Польза общества</c:v>
                </c:pt>
                <c:pt idx="2">
                  <c:v>Зарплата</c:v>
                </c:pt>
                <c:pt idx="3">
                  <c:v>Престиж</c:v>
                </c:pt>
                <c:pt idx="4">
                  <c:v>Востребованность</c:v>
                </c:pt>
                <c:pt idx="5">
                  <c:v>Льготы</c:v>
                </c:pt>
                <c:pt idx="6">
                  <c:v>Советуют родители</c:v>
                </c:pt>
              </c:strCache>
            </c:strRef>
          </c:cat>
          <c:val>
            <c:numRef>
              <c:f>Лист1!$B$4:$B$10</c:f>
              <c:numCache>
                <c:formatCode>_-* #,##0.00_р_._-;\-* #,##0.00_р_._-;_-* "-"??_р_._-;_-@_-</c:formatCode>
                <c:ptCount val="7"/>
                <c:pt idx="0">
                  <c:v>75</c:v>
                </c:pt>
                <c:pt idx="1">
                  <c:v>50</c:v>
                </c:pt>
                <c:pt idx="2">
                  <c:v>18</c:v>
                </c:pt>
                <c:pt idx="3">
                  <c:v>10</c:v>
                </c:pt>
                <c:pt idx="4">
                  <c:v>13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2-4803-9E08-C699727FF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6394752"/>
        <c:axId val="106396672"/>
      </c:barChart>
      <c:catAx>
        <c:axId val="1063947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396672"/>
        <c:crosses val="autoZero"/>
        <c:auto val="1"/>
        <c:lblAlgn val="ctr"/>
        <c:lblOffset val="100"/>
        <c:noMultiLvlLbl val="0"/>
      </c:catAx>
      <c:valAx>
        <c:axId val="106396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-* #,##0.00_р_._-;\-* #,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39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1E9C8-22AF-473D-A665-F2B6936C9E28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368C6-6936-448B-A114-BD862AF53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4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368C6-6936-448B-A114-BD862AF534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0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368C6-6936-448B-A114-BD862AF5343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0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0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3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6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78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68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6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4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6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1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4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6F2CF56-A71F-44ED-BA28-82F8399BA69A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039AB4-6E59-4899-9AFF-5AE05DE76A0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59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02624" cy="273630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>
              <a:spcBef>
                <a:spcPts val="0"/>
              </a:spcBef>
            </a:pP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</a:b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</a:b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</a:b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</a:b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</a:b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</a:b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</a:b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</a:b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</a:br>
            <a:br>
              <a:rPr lang="ru-RU" sz="2000" b="1" cap="all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br>
              <a:rPr lang="ru-RU" sz="2000" b="1" cap="all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br>
              <a:rPr lang="ru-RU" sz="2000" b="1" cap="all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br>
              <a:rPr lang="ru-RU" sz="2000" b="1" cap="all" dirty="0">
                <a:ln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br>
              <a:rPr lang="ru-RU" sz="3200" dirty="0"/>
            </a:br>
            <a:r>
              <a:rPr lang="ru-RU" sz="3600" dirty="0"/>
              <a:t>Выбор профессии</a:t>
            </a:r>
            <a:br>
              <a:rPr lang="ru-RU" sz="3600" dirty="0"/>
            </a:br>
            <a:r>
              <a:rPr lang="ru-RU" sz="3600" dirty="0"/>
              <a:t> с точки зрения ее востребованности на рынке труда.</a:t>
            </a:r>
            <a:br>
              <a:rPr lang="ru-RU" sz="3600" dirty="0"/>
            </a:b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</a:b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5048" y="2708920"/>
            <a:ext cx="8568952" cy="93610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                                                                        </a:t>
            </a:r>
            <a:br>
              <a:rPr lang="ru-RU" dirty="0"/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j-ea"/>
                <a:cs typeface="+mj-cs"/>
              </a:rPr>
              <a:t>      </a:t>
            </a:r>
            <a:r>
              <a:rPr lang="ru-RU" sz="4400" dirty="0" err="1"/>
              <a:t>Дашиев</a:t>
            </a:r>
            <a:r>
              <a:rPr lang="ru-RU" sz="4400" dirty="0"/>
              <a:t> Игорь 11-А класс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36712"/>
            <a:ext cx="8892480" cy="1095772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</a:rPr>
              <a:t>По результатам последнего опроса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  <a:latin typeface="+mn-lt"/>
              </a:rPr>
              <a:t>30 учащихся  планируют получить высшее образование 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932484"/>
            <a:ext cx="8424936" cy="335354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18 -  среднее специальное  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</a:rPr>
              <a:t>13 – среднее профессиональное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6125" y="3609256"/>
            <a:ext cx="8218111" cy="2560320"/>
          </a:xfrm>
          <a:noFill/>
          <a:ln>
            <a:noFill/>
          </a:ln>
          <a:effectLst/>
        </p:spPr>
        <p:txBody>
          <a:bodyPr>
            <a:normAutofit fontScale="62500" lnSpcReduction="20000"/>
          </a:bodyPr>
          <a:lstStyle/>
          <a:p>
            <a:pPr lvl="8" algn="ctr"/>
            <a:r>
              <a:rPr lang="ru-RU" sz="5100" b="1" dirty="0">
                <a:solidFill>
                  <a:schemeClr val="tx1"/>
                </a:solidFill>
              </a:rPr>
              <a:t>В 2020 году были другие данные</a:t>
            </a:r>
            <a:r>
              <a:rPr lang="en-US" sz="5100" b="1" dirty="0">
                <a:solidFill>
                  <a:schemeClr val="tx1"/>
                </a:solidFill>
              </a:rPr>
              <a:t>:</a:t>
            </a:r>
            <a:endParaRPr lang="ru-RU" sz="5100" b="1" dirty="0">
              <a:solidFill>
                <a:schemeClr val="tx1"/>
              </a:solidFill>
            </a:endParaRPr>
          </a:p>
          <a:p>
            <a:pPr algn="ctr"/>
            <a:r>
              <a:rPr lang="ru-RU" sz="5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67 учащихся  планируют получить высшее образование </a:t>
            </a:r>
          </a:p>
          <a:p>
            <a:pPr algn="ctr"/>
            <a:r>
              <a:rPr lang="ru-RU" sz="5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12 -  среднее специальное   </a:t>
            </a:r>
          </a:p>
          <a:p>
            <a:pPr algn="ctr"/>
            <a:r>
              <a:rPr lang="ru-RU" sz="5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24 - среднее профессиональное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3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24936" cy="554461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412777"/>
            <a:ext cx="6656784" cy="30963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2237589"/>
              </p:ext>
            </p:extLst>
          </p:nvPr>
        </p:nvGraphicFramePr>
        <p:xfrm>
          <a:off x="395536" y="476672"/>
          <a:ext cx="835292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1210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90472"/>
          </a:xfrm>
        </p:spPr>
        <p:txBody>
          <a:bodyPr>
            <a:normAutofit/>
          </a:bodyPr>
          <a:lstStyle/>
          <a:p>
            <a:r>
              <a:rPr lang="ru-RU" sz="4000" dirty="0"/>
              <a:t>Результаты исследования 2023 года</a:t>
            </a:r>
            <a:r>
              <a:rPr lang="en-US" sz="4000" dirty="0"/>
              <a:t>: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44349" cy="4464496"/>
          </a:xfrm>
        </p:spPr>
        <p:txBody>
          <a:bodyPr>
            <a:normAutofit/>
          </a:bodyPr>
          <a:lstStyle/>
          <a:p>
            <a:r>
              <a:rPr lang="ru-RU" sz="3900" dirty="0"/>
              <a:t>58%  </a:t>
            </a:r>
            <a:r>
              <a:rPr lang="ru-RU" dirty="0"/>
              <a:t>выбрали профессию, актуальную в будущем</a:t>
            </a:r>
          </a:p>
          <a:p>
            <a:r>
              <a:rPr lang="ru-RU" sz="3900" dirty="0"/>
              <a:t>38%  </a:t>
            </a:r>
            <a:r>
              <a:rPr lang="ru-RU" dirty="0"/>
              <a:t>выбрали профессию с узкой специализацией, которая актуальна всегда</a:t>
            </a:r>
          </a:p>
          <a:p>
            <a:r>
              <a:rPr lang="ru-RU" sz="3900" dirty="0"/>
              <a:t>4%  </a:t>
            </a:r>
            <a:r>
              <a:rPr lang="ru-RU" dirty="0"/>
              <a:t>выбрали профессию, связанную с юридической и экономической сферами. Эти специалисты есть и будут в переизбытке на рынке труда</a:t>
            </a:r>
          </a:p>
          <a:p>
            <a:pPr marL="0" indent="0">
              <a:buNone/>
            </a:pPr>
            <a:r>
              <a:rPr lang="ru-RU" u="sng" dirty="0"/>
              <a:t>Итог:</a:t>
            </a:r>
            <a:r>
              <a:rPr lang="ru-RU" dirty="0"/>
              <a:t>     </a:t>
            </a:r>
            <a:r>
              <a:rPr lang="ru-RU" sz="3900" dirty="0"/>
              <a:t>96 % </a:t>
            </a:r>
            <a:r>
              <a:rPr lang="ru-RU" dirty="0"/>
              <a:t>опрошенных старшеклассников выбирают  для себя востребованные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189579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 ЗА  ВНИМАНИЕ!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27A919-D40E-4C3C-A936-C70A58E65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53" y="1846263"/>
            <a:ext cx="7548203" cy="4247033"/>
          </a:xfrm>
        </p:spPr>
      </p:pic>
    </p:spTree>
    <p:extLst>
      <p:ext uri="{BB962C8B-B14F-4D97-AF65-F5344CB8AC3E}">
        <p14:creationId xmlns:p14="http://schemas.microsoft.com/office/powerpoint/2010/main" val="306956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606" y="260648"/>
            <a:ext cx="8062664" cy="367240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400" dirty="0"/>
              <a:t>Цель работы: </a:t>
            </a:r>
            <a:br>
              <a:rPr lang="ru-RU" sz="4400" dirty="0"/>
            </a:br>
            <a:br>
              <a:rPr lang="ru-RU" sz="3200" u="sng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сопоставить профессиональные предпочтения старшеклассников нашей школы с прогнозами их востребованности на рынке труда в недалеком будущем. Также сравнить выбор профессий учеников с прошлыми годами.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5508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990656" cy="5688632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sz="3200" dirty="0"/>
              <a:t>Задачи: </a:t>
            </a:r>
            <a:br>
              <a:rPr lang="ru-RU" sz="3200" dirty="0"/>
            </a:br>
            <a:r>
              <a:rPr lang="ru-RU" sz="3200" dirty="0"/>
              <a:t>1. Провести социологический опрос и на основе полученных данных ранжировать профессии по степени их популярности среди учащихся 9-11 классов нашей школы.</a:t>
            </a:r>
            <a:br>
              <a:rPr lang="ru-RU" sz="3200" dirty="0"/>
            </a:br>
            <a:r>
              <a:rPr lang="ru-RU" sz="3200" dirty="0"/>
              <a:t>2. Выяснить мотивы ребят при выборе будущей профессии.</a:t>
            </a:r>
            <a:br>
              <a:rPr lang="ru-RU" sz="3200" dirty="0"/>
            </a:br>
            <a:r>
              <a:rPr lang="ru-RU" sz="3200" dirty="0"/>
              <a:t>3. Изучить тенденции развития профессий будущего и сравнить их с предпочтениями наших старшеклассников.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869160"/>
            <a:ext cx="6944816" cy="16004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98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48680"/>
            <a:ext cx="4618857" cy="136815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Прогнозы на будущее: какие профессии будут востребованы?</a:t>
            </a:r>
          </a:p>
        </p:txBody>
      </p:sp>
      <p:pic>
        <p:nvPicPr>
          <p:cNvPr id="8" name="Рисунок 7" descr="ÐÑÐ¾ÑÐµÑÑÐ¸Ñ ÑÑÐ¸ÑÐµÐ»Ñ, Ð¿Ð»ÑÑÑ Ð¸ Ð¼Ð¸Ð½ÑÑÑ, Ð·Ð°Ð´Ð°ÑÐ¸ ÑÐºÐ¾Ð»ÑÐ½Ð¾Ð³Ð¾ ÑÑÐ¸ÑÐµÐ»Ñ, ÐºÐ°ÐºÐ¾Ðµ Ð½ÑÐ¶Ð½Ð¾  Ð¾Ð±ÑÐ°Ð·Ð¾Ð²Ð°Ð½Ð¸Ðµ, Ð°ÐºÑÑÐ°Ð»ÑÐ½Ð¾ÑÑÑ Ð¸ Ð²Ð°Ð¶Ð½Ð¾ÑÑÑ Ð¿ÑÐ¾ÑÐµÑÑÐ¸Ð¸, Ð¾Ð±ÑÐ°Ñ ÑÐ°ÑÐ°ÐºÑÐµÑÐ¸ÑÑÐ¸ÐºÐ°,  ÑÑÐµÐ±Ð¾Ð²Ð°Ð½Ð¸Ñ, ÑÐºÐ¾Ð»ÑÐºÐ¾ ÑÑÐ¸ÑÑÑÑ | tvercult.ru"/>
          <p:cNvPicPr>
            <a:picLocks noGrp="1"/>
          </p:cNvPicPr>
          <p:nvPr>
            <p:ph type="pic" idx="1"/>
          </p:nvPr>
        </p:nvPicPr>
        <p:blipFill>
          <a:blip r:embed="rId2"/>
          <a:srcRect l="9378" r="9378"/>
          <a:stretch>
            <a:fillRect/>
          </a:stretch>
        </p:blipFill>
        <p:spPr bwMode="auto">
          <a:xfrm>
            <a:off x="481618" y="669816"/>
            <a:ext cx="3566160" cy="249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98442" y="2132856"/>
            <a:ext cx="4794037" cy="367240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1. Рабочие профессии</a:t>
            </a:r>
          </a:p>
          <a:p>
            <a:r>
              <a:rPr lang="ru-RU" sz="2800" dirty="0">
                <a:solidFill>
                  <a:schemeClr val="tx1"/>
                </a:solidFill>
              </a:rPr>
              <a:t>2.Программист, разработчик приложений. </a:t>
            </a:r>
          </a:p>
          <a:p>
            <a:r>
              <a:rPr lang="ru-RU" sz="2800" dirty="0">
                <a:solidFill>
                  <a:schemeClr val="tx1"/>
                </a:solidFill>
              </a:rPr>
              <a:t>3. Инженер в различных областях.</a:t>
            </a:r>
          </a:p>
          <a:p>
            <a:r>
              <a:rPr lang="ru-RU" sz="2800" dirty="0">
                <a:solidFill>
                  <a:schemeClr val="tx1"/>
                </a:solidFill>
              </a:rPr>
              <a:t>4. Врачи и другие медработники.</a:t>
            </a:r>
          </a:p>
          <a:p>
            <a:r>
              <a:rPr lang="ru-RU" sz="2800" dirty="0">
                <a:solidFill>
                  <a:schemeClr val="tx1"/>
                </a:solidFill>
              </a:rPr>
              <a:t>5. МЧС и силовые структуры.</a:t>
            </a:r>
          </a:p>
          <a:p>
            <a:r>
              <a:rPr lang="ru-RU" sz="2800" dirty="0">
                <a:solidFill>
                  <a:schemeClr val="tx1"/>
                </a:solidFill>
              </a:rPr>
              <a:t>6. Архитекторы и специалисты по </a:t>
            </a:r>
            <a:r>
              <a:rPr lang="ru-RU" sz="2800" dirty="0" err="1">
                <a:solidFill>
                  <a:schemeClr val="tx1"/>
                </a:solidFill>
              </a:rPr>
              <a:t>градоустройству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sz="28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" name="Рисунок 9" descr="ÐÑÐ¾ÑÐµÑÑÐ¸Ñ Ð°ÑÑÐ¸ÑÐµÐºÑÐ¾Ñ: Ð¾Ð¿Ð¸ÑÐ°Ð½Ð¸Ðµ Ð¿ÑÐ¾ÑÐµÑÑÐ¸Ð¸, Ð³Ð´Ðµ ÑÑÐ¸ÑÑÑÑ, ÑÐ°Ð±Ð¾ÑÐ°ÑÑ, Ð¿Ð»ÑÑÑ Ð¸  Ð¼Ð¸Ð½ÑÑÑ Ð¿ÑÐ¾ÑÐµÑÑÐ¸Ð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3" y="3969060"/>
            <a:ext cx="36308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8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9" y="476672"/>
            <a:ext cx="4402832" cy="151216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Прогнозы на будущее: какие профессии будут востребованы?</a:t>
            </a:r>
          </a:p>
        </p:txBody>
      </p:sp>
      <p:pic>
        <p:nvPicPr>
          <p:cNvPr id="7" name="Рисунок 6" descr="ÐÑÐ¸ÑÐ¾Ð»Ð¾Ð³Ð¸Ñ ÑÐ»ÑÐ¶ÐµÐ±Ð½Ð¾Ð¹ Ð´ÐµÑÑÐµÐ»ÑÐ½Ð¾ÑÑÐ¸: Ð¾Ð¿Ð¸ÑÐ°Ð½Ð¸Ðµ ÑÐ¿ÐµÑÐ¸Ð°Ð»ÑÐ½Ð¾ÑÑÐ¸, Ð³Ð´Ðµ ÑÑÐ¸ÑÑÑÑ Ð¸  ÑÐ°Ð±Ð¾ÑÐ°ÑÑ, Ð·Ð°ÑÐ¿Ð»Ð°ÑÐ°, ÐºÐ¾Ð¼Ñ Ð¿Ð¾Ð´Ð¾Ð¹Ð´ÐµÑ Ð¿ÑÐ¾ÑÐµÑÑÐ¸Ñ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2221" r="12221"/>
          <a:stretch>
            <a:fillRect/>
          </a:stretch>
        </p:blipFill>
        <p:spPr bwMode="auto">
          <a:xfrm>
            <a:off x="467544" y="2996952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66322" y="2132856"/>
            <a:ext cx="4320479" cy="374441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7. Педагоги.</a:t>
            </a:r>
          </a:p>
          <a:p>
            <a:r>
              <a:rPr lang="ru-RU" sz="2800" dirty="0">
                <a:solidFill>
                  <a:schemeClr val="tx1"/>
                </a:solidFill>
              </a:rPr>
              <a:t>8. Энергетики.</a:t>
            </a:r>
          </a:p>
          <a:p>
            <a:r>
              <a:rPr lang="ru-RU" sz="2800" dirty="0">
                <a:solidFill>
                  <a:schemeClr val="tx1"/>
                </a:solidFill>
              </a:rPr>
              <a:t>9. Специалисты в области автоматизированных систем</a:t>
            </a:r>
          </a:p>
          <a:p>
            <a:r>
              <a:rPr lang="ru-RU" sz="2800" dirty="0">
                <a:solidFill>
                  <a:schemeClr val="tx1"/>
                </a:solidFill>
              </a:rPr>
              <a:t>10. Фермеры и агрономы</a:t>
            </a:r>
          </a:p>
          <a:p>
            <a:r>
              <a:rPr lang="ru-RU" sz="2800" dirty="0">
                <a:solidFill>
                  <a:schemeClr val="tx1"/>
                </a:solidFill>
              </a:rPr>
              <a:t>11. Работники сфер услуг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Ð¡Ð°Ð¼ÑÐ¼Ð¸ Ð²Ð¾ÑÑÑÐµÐ±Ð¾Ð²Ð°Ð½Ð½ÑÐ¼Ð¸ Ð½Ð° ÑÑÐ½ÐºÐµ ÑÑÑÐ´Ð° ÑÑÐ°Ð»Ð¸ Ð¸Ð½Ð¶ÐµÐ½ÐµÑÑ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476672"/>
            <a:ext cx="3600400" cy="23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6370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86605"/>
            <a:ext cx="7035120" cy="1414204"/>
          </a:xfrm>
        </p:spPr>
        <p:txBody>
          <a:bodyPr>
            <a:normAutofit/>
          </a:bodyPr>
          <a:lstStyle/>
          <a:p>
            <a:r>
              <a:rPr lang="ru-RU" dirty="0"/>
              <a:t>Данные для сравнения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было опрошено 123 учащихся (8-11 классы).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мы опросили 61 учащегося (9-11 классов).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предпочтения старшеклассников претерпели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61325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31973"/>
            <a:ext cx="7772400" cy="410445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</a:rPr>
              <a:t>Результаты опроса учащихся 9-11 классов Центра образования </a:t>
            </a:r>
            <a:r>
              <a:rPr lang="ru-RU" sz="2800" dirty="0" err="1">
                <a:solidFill>
                  <a:schemeClr val="tx1"/>
                </a:solidFill>
              </a:rPr>
              <a:t>г.Певек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опрошено: 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человек</a:t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anose="020B0806030902050204" pitchFamily="34" charset="0"/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6872808" cy="188823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03546"/>
              </p:ext>
            </p:extLst>
          </p:nvPr>
        </p:nvGraphicFramePr>
        <p:xfrm>
          <a:off x="447563" y="1196752"/>
          <a:ext cx="8080412" cy="5382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6929">
                  <a:extLst>
                    <a:ext uri="{9D8B030D-6E8A-4147-A177-3AD203B41FA5}">
                      <a16:colId xmlns:a16="http://schemas.microsoft.com/office/drawing/2014/main" val="3285970710"/>
                    </a:ext>
                  </a:extLst>
                </a:gridCol>
              </a:tblGrid>
              <a:tr h="629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+mn-lt"/>
                        </a:rPr>
                        <a:t>№</a:t>
                      </a:r>
                      <a:endParaRPr lang="ru-RU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+mn-lt"/>
                        </a:rPr>
                        <a:t>Название профессии</a:t>
                      </a:r>
                      <a:endParaRPr lang="ru-RU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+mn-lt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2023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</a:t>
                      </a:r>
                      <a:r>
                        <a:rPr lang="ru-RU" sz="2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2020</a:t>
                      </a:r>
                      <a:endParaRPr lang="ru-RU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МЧС (спасатель, пожарный)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IT </a:t>
                      </a: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(программисты)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</a:rPr>
                        <a:t>Инженерные профессии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8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</a:rPr>
                        <a:t>Юриспруденция (адвокат, прокурор, судья, юрист-</a:t>
                      </a:r>
                      <a:r>
                        <a:rPr lang="ru-RU" sz="2400" b="1" dirty="0" err="1">
                          <a:effectLst/>
                          <a:latin typeface="+mn-lt"/>
                        </a:rPr>
                        <a:t>консульт</a:t>
                      </a:r>
                      <a:r>
                        <a:rPr lang="ru-RU" sz="2400" b="1" dirty="0">
                          <a:effectLst/>
                          <a:latin typeface="+mn-lt"/>
                        </a:rPr>
                        <a:t>)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Медицина (ветеринары и медсестры)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7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558608" cy="30243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Результаты опроса учащихся 9-11 классов 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 образования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г.Певек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br>
              <a:rPr lang="ru-RU" sz="24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6872808" cy="188823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53896"/>
              </p:ext>
            </p:extLst>
          </p:nvPr>
        </p:nvGraphicFramePr>
        <p:xfrm>
          <a:off x="51519" y="332656"/>
          <a:ext cx="8984976" cy="6093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7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620">
                  <a:extLst>
                    <a:ext uri="{9D8B030D-6E8A-4147-A177-3AD203B41FA5}">
                      <a16:colId xmlns:a16="http://schemas.microsoft.com/office/drawing/2014/main" val="993003998"/>
                    </a:ext>
                  </a:extLst>
                </a:gridCol>
              </a:tblGrid>
              <a:tr h="882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Спорт (спортсмен, тренер)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Педагогика (учитель, воспитатель)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Лингвистика (переводчик)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Шоу-бизнес (певица, модель, продюсер)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8039977"/>
                  </a:ext>
                </a:extLst>
              </a:tr>
              <a:tr h="72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Дизайн (дизайнер одежды,</a:t>
                      </a:r>
                      <a:r>
                        <a:rPr lang="ru-RU" sz="24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интерьера</a:t>
                      </a: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Психология (психолог, психоаналитик)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Силовые структуры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Компьютерные игры (геймер, </a:t>
                      </a:r>
                      <a:r>
                        <a:rPr lang="ru-RU" sz="2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кибер</a:t>
                      </a: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-спортсмен)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155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9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558608" cy="302433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опроса учащихся 9-11 классов 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 образования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г.Певек</a:t>
            </a: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140968"/>
            <a:ext cx="6872808" cy="188823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8894"/>
              </p:ext>
            </p:extLst>
          </p:nvPr>
        </p:nvGraphicFramePr>
        <p:xfrm>
          <a:off x="107501" y="332656"/>
          <a:ext cx="8928994" cy="5737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4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710">
                  <a:extLst>
                    <a:ext uri="{9D8B030D-6E8A-4147-A177-3AD203B41FA5}">
                      <a16:colId xmlns:a16="http://schemas.microsoft.com/office/drawing/2014/main" val="2298919260"/>
                    </a:ext>
                  </a:extLst>
                </a:gridCol>
              </a:tblGrid>
              <a:tr h="212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Профессии,</a:t>
                      </a:r>
                      <a:r>
                        <a:rPr lang="ru-RU" sz="24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которые перестали быть актуальны в 2023 году (среди опрошенных нашей школы).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Предпринимательство (бизнесмен)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Экономика (экономист, бухгалтер)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Наука (учёный)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118167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903</TotalTime>
  <Words>378</Words>
  <Application>Microsoft Office PowerPoint</Application>
  <PresentationFormat>Экран (4:3)</PresentationFormat>
  <Paragraphs>111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Constantia</vt:lpstr>
      <vt:lpstr>Impact</vt:lpstr>
      <vt:lpstr>Times New Roman</vt:lpstr>
      <vt:lpstr>Ретро</vt:lpstr>
      <vt:lpstr>              Выбор профессии  с точки зрения ее востребованности на рынке труда.   </vt:lpstr>
      <vt:lpstr>Цель работы:   сопоставить профессиональные предпочтения старшеклассников нашей школы с прогнозами их востребованности на рынке труда в недалеком будущем. Также сравнить выбор профессий учеников с прошлыми годами. </vt:lpstr>
      <vt:lpstr>Задачи:  1. Провести социологический опрос и на основе полученных данных ранжировать профессии по степени их популярности среди учащихся 9-11 классов нашей школы. 2. Выяснить мотивы ребят при выборе будущей профессии. 3. Изучить тенденции развития профессий будущего и сравнить их с предпочтениями наших старшеклассников. </vt:lpstr>
      <vt:lpstr>Прогнозы на будущее: какие профессии будут востребованы?</vt:lpstr>
      <vt:lpstr>Прогнозы на будущее: какие профессии будут востребованы?</vt:lpstr>
      <vt:lpstr>Данные для сравнения </vt:lpstr>
      <vt:lpstr>Результаты опроса учащихся 9-11 классов Центра образования г.Певек Всего опрошено: 61 человек      </vt:lpstr>
      <vt:lpstr>      Результаты опроса учащихся 9-11 классов  Центра образования г.Певек      </vt:lpstr>
      <vt:lpstr>      Результаты опроса учащихся 9-11 классов  Центра образования г.Певек      </vt:lpstr>
      <vt:lpstr>По результатам последнего опроса  30 учащихся  планируют получить высшее образование </vt:lpstr>
      <vt:lpstr>Презентация PowerPoint</vt:lpstr>
      <vt:lpstr>Результаты исследования 2023 года: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профессии  с точки зрения ее востребованности на рынке труда.   Дашиев Игорь 8-А</dc:title>
  <dc:creator>Ирина</dc:creator>
  <cp:lastModifiedBy>ЦО Певек</cp:lastModifiedBy>
  <cp:revision>59</cp:revision>
  <dcterms:created xsi:type="dcterms:W3CDTF">2021-04-25T11:20:27Z</dcterms:created>
  <dcterms:modified xsi:type="dcterms:W3CDTF">2023-01-18T07:41:22Z</dcterms:modified>
</cp:coreProperties>
</file>