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6" r:id="rId3"/>
    <p:sldId id="261" r:id="rId4"/>
    <p:sldId id="264" r:id="rId5"/>
    <p:sldId id="259" r:id="rId6"/>
    <p:sldId id="265" r:id="rId7"/>
    <p:sldId id="260" r:id="rId8"/>
    <p:sldId id="267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67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6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6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7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8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13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5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4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2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5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6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4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5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98F9DF-96B5-2685-2A6E-D1A8DCDCE949}"/>
              </a:ext>
            </a:extLst>
          </p:cNvPr>
          <p:cNvSpPr txBox="1"/>
          <p:nvPr/>
        </p:nvSpPr>
        <p:spPr>
          <a:xfrm>
            <a:off x="826324" y="1632569"/>
            <a:ext cx="105393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Проектная работа по теме</a:t>
            </a:r>
          </a:p>
          <a:p>
            <a:pPr algn="ctr"/>
            <a:r>
              <a:rPr lang="ru-RU" sz="2800" b="1" dirty="0"/>
              <a:t>«</a:t>
            </a:r>
            <a:r>
              <a:rPr lang="ru-RU" sz="2800" dirty="0"/>
              <a:t>Применение алгебры в криптографии: шифрование и дешифровка сообщений</a:t>
            </a:r>
            <a:r>
              <a:rPr lang="ru-RU" sz="2800" b="1" dirty="0"/>
              <a:t>»</a:t>
            </a:r>
            <a:endParaRPr lang="ru-RU" sz="2800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4401" y="286238"/>
            <a:ext cx="9463197" cy="953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Муниципальное бюджетное образовательное учреждение </a:t>
            </a:r>
            <a:r>
              <a:rPr lang="en-US" sz="2800" dirty="0" smtClean="0"/>
              <a:t>“</a:t>
            </a:r>
            <a:r>
              <a:rPr lang="ru-RU" sz="2800" dirty="0" smtClean="0"/>
              <a:t>Центр образования г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Певек</a:t>
            </a:r>
            <a:r>
              <a:rPr lang="en-US" sz="2800" dirty="0" smtClean="0"/>
              <a:t>”</a:t>
            </a: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95999" y="3386895"/>
            <a:ext cx="5688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Выполнил: Иванов Александр,</a:t>
            </a:r>
          </a:p>
          <a:p>
            <a:r>
              <a:rPr lang="ru-RU" sz="2400" dirty="0"/>
              <a:t>ученик 11Б класса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Руководитель: НА. </a:t>
            </a:r>
            <a:r>
              <a:rPr lang="ru-RU" sz="2400" dirty="0" err="1"/>
              <a:t>Смольянинова</a:t>
            </a:r>
            <a:r>
              <a:rPr lang="ru-RU" sz="2400" dirty="0"/>
              <a:t>,</a:t>
            </a:r>
          </a:p>
          <a:p>
            <a:r>
              <a:rPr lang="ru-RU" sz="2400" dirty="0"/>
              <a:t>учитель математики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95263" y="5879885"/>
            <a:ext cx="591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</a:t>
            </a:r>
            <a:r>
              <a:rPr lang="en-US" dirty="0" smtClean="0"/>
              <a:t>. </a:t>
            </a:r>
            <a:r>
              <a:rPr lang="ru-RU" dirty="0" err="1" smtClean="0"/>
              <a:t>Певек</a:t>
            </a:r>
            <a:r>
              <a:rPr lang="ru-RU" dirty="0" smtClean="0"/>
              <a:t> 2023</a:t>
            </a:r>
            <a:r>
              <a:rPr lang="en-US" dirty="0"/>
              <a:t> </a:t>
            </a:r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937" y="176981"/>
            <a:ext cx="10131425" cy="1456267"/>
          </a:xfrm>
        </p:spPr>
        <p:txBody>
          <a:bodyPr/>
          <a:lstStyle/>
          <a:p>
            <a:pPr algn="ctr"/>
            <a:r>
              <a:rPr lang="ru-RU" b="1" dirty="0"/>
              <a:t>Применение алгебры в криптографии: шифрование и дешифровка сообщений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936" y="1906093"/>
            <a:ext cx="10131425" cy="4425881"/>
          </a:xfrm>
        </p:spPr>
        <p:txBody>
          <a:bodyPr/>
          <a:lstStyle/>
          <a:p>
            <a:r>
              <a:rPr lang="ru-RU" sz="2800" b="1" dirty="0"/>
              <a:t>Цель: </a:t>
            </a:r>
            <a:r>
              <a:rPr lang="ru-RU" sz="2800" dirty="0" smtClean="0"/>
              <a:t>показать прикладное </a:t>
            </a:r>
            <a:r>
              <a:rPr lang="ru-RU" sz="2800" dirty="0"/>
              <a:t>значение алгебры </a:t>
            </a:r>
            <a:r>
              <a:rPr lang="ru-RU" sz="2800" dirty="0" smtClean="0"/>
              <a:t>в криптографии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b="1" dirty="0"/>
              <a:t>Задачи: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Рассмотреть принципы шифрования и дешифровки;
Проанализировать использование алгебры в шифровании и дешифровке сообщений.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63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C5A616-571B-3032-9E5F-FDEFEC187FEE}"/>
              </a:ext>
            </a:extLst>
          </p:cNvPr>
          <p:cNvSpPr txBox="1"/>
          <p:nvPr/>
        </p:nvSpPr>
        <p:spPr>
          <a:xfrm>
            <a:off x="816430" y="690068"/>
            <a:ext cx="68035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Шифр Цезаря – пример довольно примитивного и очень известного способа шифрования информации.</a:t>
            </a:r>
          </a:p>
          <a:p>
            <a:pPr algn="l"/>
            <a:r>
              <a:rPr lang="ru-RU" sz="2000" dirty="0"/>
              <a:t>Давайте рассмотрим принцип его работы на примере слова </a:t>
            </a:r>
            <a:r>
              <a:rPr lang="ru-RU" sz="2000" b="1" dirty="0"/>
              <a:t>“ПРИВЕТ</a:t>
            </a:r>
            <a:r>
              <a:rPr lang="ru-RU" sz="2000" dirty="0"/>
              <a:t>“: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dirty="0"/>
              <a:t>Сначала необходимо придумать секретный ключ, который будут знать только отправитель и получатель. Например: “2“.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dirty="0"/>
              <a:t>Теперь мы изменим каждую букву слова на букву стоящую в алфавите на две позиции впереди: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“П“ – “С“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“Р“ – “Т“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“И“ – “Л“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“В“ – “Д“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“Е“ – “Ж“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b="1" dirty="0"/>
              <a:t>“Т“ – “Ф“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Зашифрованное сообщение будет выглядеть так: </a:t>
            </a:r>
            <a:r>
              <a:rPr lang="ru-RU" sz="2000" b="1" dirty="0"/>
              <a:t>“СТЛДЖФ“</a:t>
            </a:r>
          </a:p>
          <a:p>
            <a:r>
              <a:rPr lang="ru-RU" sz="2000" dirty="0"/>
              <a:t>Для расшифровки сообщения нужно сделать все наоборот.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D13251-A582-856B-392E-5EC9103B3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960" y="690068"/>
            <a:ext cx="3375610" cy="405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BC4DE2-E5C9-D13A-D82A-CBB79BDD2AB3}"/>
              </a:ext>
            </a:extLst>
          </p:cNvPr>
          <p:cNvSpPr txBox="1"/>
          <p:nvPr/>
        </p:nvSpPr>
        <p:spPr>
          <a:xfrm>
            <a:off x="7999960" y="4927372"/>
            <a:ext cx="33756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 dirty="0"/>
              <a:t>Гай Юлий Цезарь</a:t>
            </a:r>
          </a:p>
          <a:p>
            <a:pPr algn="l"/>
            <a:r>
              <a:rPr lang="ru-RU" b="1" dirty="0"/>
              <a:t>100 г. до н. э. – 44 г. до н. э.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297" y="206477"/>
            <a:ext cx="114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ШИФР ЦЕЗАРЯ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773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297" y="206477"/>
            <a:ext cx="114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ШИФР ВИЖЕНЕРА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8928" y="791252"/>
            <a:ext cx="51029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 </a:t>
            </a:r>
            <a:r>
              <a:rPr lang="ru-RU" dirty="0" smtClean="0"/>
              <a:t>Шаг </a:t>
            </a:r>
            <a:r>
              <a:rPr lang="ru-RU" dirty="0"/>
              <a:t>1: Подготовка сообщения и ключа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Привет мир</a:t>
            </a:r>
            <a:r>
              <a:rPr lang="en-US" dirty="0" smtClean="0"/>
              <a:t>!”</a:t>
            </a:r>
            <a:r>
              <a:rPr lang="ru-RU" dirty="0" smtClean="0"/>
              <a:t> </a:t>
            </a:r>
            <a:r>
              <a:rPr lang="en-US" dirty="0" smtClean="0"/>
              <a:t>     “</a:t>
            </a:r>
            <a:r>
              <a:rPr lang="ru-RU" dirty="0" smtClean="0"/>
              <a:t>ПРИВЕТМИР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Ключевое слово - </a:t>
            </a:r>
            <a:r>
              <a:rPr lang="en-US" dirty="0" smtClean="0"/>
              <a:t>“</a:t>
            </a:r>
            <a:r>
              <a:rPr lang="ru-RU" dirty="0" smtClean="0"/>
              <a:t>КРИПТО</a:t>
            </a:r>
            <a:r>
              <a:rPr lang="en-US" dirty="0" smtClean="0"/>
              <a:t>”     “</a:t>
            </a:r>
            <a:r>
              <a:rPr lang="ru-RU" dirty="0" smtClean="0"/>
              <a:t>КРИПТОКРИ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  <a:p>
            <a:endParaRPr lang="en-US" dirty="0" smtClean="0"/>
          </a:p>
          <a:p>
            <a:r>
              <a:rPr lang="ru-RU" dirty="0"/>
              <a:t>Шаг 2: Шифрование</a:t>
            </a:r>
          </a:p>
          <a:p>
            <a:endParaRPr lang="en-US" dirty="0" smtClean="0"/>
          </a:p>
          <a:p>
            <a:r>
              <a:rPr lang="ru-RU" dirty="0"/>
              <a:t>“П</a:t>
            </a:r>
            <a:r>
              <a:rPr lang="en-US" dirty="0"/>
              <a:t>”</a:t>
            </a:r>
            <a:r>
              <a:rPr lang="ru-RU" dirty="0"/>
              <a:t> соответствует </a:t>
            </a:r>
            <a:r>
              <a:rPr lang="en-US" dirty="0" smtClean="0"/>
              <a:t>“</a:t>
            </a:r>
            <a:r>
              <a:rPr lang="ru-RU" dirty="0"/>
              <a:t>Ъ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“Р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“И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С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“В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Т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en-US" dirty="0" smtClean="0"/>
              <a:t>“</a:t>
            </a:r>
            <a:r>
              <a:rPr lang="ru-RU" dirty="0" smtClean="0"/>
              <a:t>Е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ru-RU" dirty="0" smtClean="0"/>
              <a:t>“Ш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ru-RU" dirty="0" smtClean="0"/>
              <a:t>“Т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“М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Ч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“И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Щ</a:t>
            </a:r>
            <a:r>
              <a:rPr lang="en-US" dirty="0" smtClean="0"/>
              <a:t>”</a:t>
            </a:r>
            <a:endParaRPr lang="ru-RU" dirty="0"/>
          </a:p>
          <a:p>
            <a:r>
              <a:rPr lang="ru-RU" dirty="0" smtClean="0"/>
              <a:t>“Р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соответствует </a:t>
            </a:r>
            <a:r>
              <a:rPr lang="en-US" dirty="0" smtClean="0"/>
              <a:t>“</a:t>
            </a:r>
            <a:r>
              <a:rPr lang="ru-RU" dirty="0" smtClean="0"/>
              <a:t>Щ</a:t>
            </a:r>
            <a:r>
              <a:rPr lang="en-US" dirty="0" smtClean="0"/>
              <a:t>”</a:t>
            </a:r>
            <a:endParaRPr lang="ru-RU" dirty="0"/>
          </a:p>
          <a:p>
            <a:endParaRPr lang="ru-RU" dirty="0" smtClean="0"/>
          </a:p>
          <a:p>
            <a:r>
              <a:rPr lang="en-US" sz="2400" dirty="0"/>
              <a:t>“</a:t>
            </a:r>
            <a:r>
              <a:rPr lang="ru-RU" sz="2400" dirty="0"/>
              <a:t>Привет мир</a:t>
            </a:r>
            <a:r>
              <a:rPr lang="en-US" sz="2400" dirty="0" smtClean="0"/>
              <a:t>!”</a:t>
            </a:r>
            <a:r>
              <a:rPr lang="ru-RU" sz="2400" dirty="0" smtClean="0"/>
              <a:t>          </a:t>
            </a:r>
            <a:r>
              <a:rPr lang="en-US" sz="2400" dirty="0" smtClean="0"/>
              <a:t>“</a:t>
            </a:r>
            <a:r>
              <a:rPr lang="ru-RU" sz="2400" dirty="0" smtClean="0"/>
              <a:t>ЪБСТШБЧШЩ</a:t>
            </a:r>
            <a:r>
              <a:rPr lang="en-US" sz="2400" dirty="0" smtClean="0"/>
              <a:t>”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510118" y="1779639"/>
            <a:ext cx="216309" cy="9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197511" y="1241803"/>
            <a:ext cx="216309" cy="9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8">
            <a:extLst>
              <a:ext uri="{FF2B5EF4-FFF2-40B4-BE49-F238E27FC236}">
                <a16:creationId xmlns:a16="http://schemas.microsoft.com/office/drawing/2014/main" id="{32DEAD46-87A0-12BD-322D-5B424D6DC0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t="90" r="33566" b="35929"/>
          <a:stretch/>
        </p:blipFill>
        <p:spPr>
          <a:xfrm>
            <a:off x="7000567" y="1071716"/>
            <a:ext cx="4817807" cy="4168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1" name="Прямая со стрелкой 10"/>
          <p:cNvCxnSpPr/>
          <p:nvPr/>
        </p:nvCxnSpPr>
        <p:spPr>
          <a:xfrm>
            <a:off x="2686663" y="5681071"/>
            <a:ext cx="516192" cy="19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634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4297" y="206477"/>
            <a:ext cx="114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МОДУЛЯРНАЯ АРИФМЕТИКА</a:t>
            </a:r>
            <a:endParaRPr lang="ru-RU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81978A-C265-6B08-8ECB-3010331BDA56}"/>
              </a:ext>
            </a:extLst>
          </p:cNvPr>
          <p:cNvSpPr txBox="1"/>
          <p:nvPr/>
        </p:nvSpPr>
        <p:spPr>
          <a:xfrm>
            <a:off x="718457" y="1120676"/>
            <a:ext cx="3769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b="1" dirty="0"/>
              <a:t>Операции</a:t>
            </a:r>
            <a:r>
              <a:rPr lang="ru-RU" sz="3200" b="1" dirty="0" smtClean="0"/>
              <a:t>:</a:t>
            </a:r>
          </a:p>
          <a:p>
            <a:pPr algn="l"/>
            <a:endParaRPr lang="ru-RU" sz="2800" b="1" dirty="0"/>
          </a:p>
          <a:p>
            <a:pPr algn="l"/>
            <a:r>
              <a:rPr lang="ru-RU" sz="2400" b="1" dirty="0"/>
              <a:t>- Операция сложения:</a:t>
            </a:r>
          </a:p>
          <a:p>
            <a:pPr algn="l"/>
            <a:r>
              <a:rPr lang="ru-RU" sz="2400" i="1" dirty="0"/>
              <a:t>(</a:t>
            </a:r>
            <a:r>
              <a:rPr lang="ru-RU" sz="2400" i="1" dirty="0" err="1"/>
              <a:t>a+b</a:t>
            </a:r>
            <a:r>
              <a:rPr lang="ru-RU" sz="2400" i="1" dirty="0"/>
              <a:t>) </a:t>
            </a:r>
            <a:r>
              <a:rPr lang="ru-RU" sz="2400" i="1" dirty="0" err="1"/>
              <a:t>mod</a:t>
            </a:r>
            <a:r>
              <a:rPr lang="ru-RU" sz="2400" i="1" dirty="0"/>
              <a:t> </a:t>
            </a:r>
            <a:r>
              <a:rPr lang="ru-RU" sz="2400" i="1" dirty="0" smtClean="0"/>
              <a:t>m</a:t>
            </a:r>
          </a:p>
          <a:p>
            <a:pPr algn="l"/>
            <a:endParaRPr lang="ru-RU" sz="2400" i="1" dirty="0"/>
          </a:p>
          <a:p>
            <a:pPr algn="l"/>
            <a:r>
              <a:rPr lang="ru-RU" sz="2400" b="1" dirty="0"/>
              <a:t>- Операция умножения:</a:t>
            </a:r>
          </a:p>
          <a:p>
            <a:pPr algn="l"/>
            <a:r>
              <a:rPr lang="ru-RU" sz="2400" i="1" dirty="0"/>
              <a:t>(</a:t>
            </a:r>
            <a:r>
              <a:rPr lang="ru-RU" sz="2400" i="1" dirty="0" smtClean="0"/>
              <a:t>a*b</a:t>
            </a:r>
            <a:r>
              <a:rPr lang="ru-RU" sz="2400" i="1" dirty="0"/>
              <a:t>) </a:t>
            </a:r>
            <a:r>
              <a:rPr lang="ru-RU" sz="2400" i="1" dirty="0" err="1"/>
              <a:t>mod</a:t>
            </a:r>
            <a:r>
              <a:rPr lang="ru-RU" sz="2400" i="1" dirty="0"/>
              <a:t> m</a:t>
            </a:r>
          </a:p>
          <a:p>
            <a:pPr algn="l"/>
            <a:endParaRPr lang="ru-RU" sz="2400" b="1" dirty="0" smtClean="0"/>
          </a:p>
          <a:p>
            <a:pPr algn="l"/>
            <a:r>
              <a:rPr lang="ru-RU" sz="2400" b="1" dirty="0" smtClean="0"/>
              <a:t>- </a:t>
            </a:r>
            <a:r>
              <a:rPr lang="ru-RU" sz="2400" b="1" dirty="0"/>
              <a:t>Вычет по модулю:</a:t>
            </a:r>
          </a:p>
          <a:p>
            <a:pPr algn="l"/>
            <a:r>
              <a:rPr lang="ru-RU" sz="2400" i="1" dirty="0"/>
              <a:t>a </a:t>
            </a:r>
            <a:r>
              <a:rPr lang="ru-RU" sz="2400" i="1" dirty="0" err="1"/>
              <a:t>mod</a:t>
            </a:r>
            <a:r>
              <a:rPr lang="ru-RU" sz="2400" i="1" dirty="0"/>
              <a:t> 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992B2-0ED7-0BAC-5A70-F039F3089799}"/>
              </a:ext>
            </a:extLst>
          </p:cNvPr>
          <p:cNvSpPr txBox="1"/>
          <p:nvPr/>
        </p:nvSpPr>
        <p:spPr>
          <a:xfrm>
            <a:off x="718457" y="5183326"/>
            <a:ext cx="4402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i="1" dirty="0"/>
              <a:t>”a </a:t>
            </a:r>
            <a:r>
              <a:rPr lang="ru-RU" sz="2400" i="1" dirty="0" err="1"/>
              <a:t>mod</a:t>
            </a:r>
            <a:r>
              <a:rPr lang="ru-RU" sz="2400" i="1" dirty="0"/>
              <a:t> m” </a:t>
            </a:r>
            <a:r>
              <a:rPr lang="ru-RU" sz="2400" b="1" i="1" dirty="0"/>
              <a:t>в результате даёт остаток от деления числа </a:t>
            </a:r>
            <a:r>
              <a:rPr lang="ru-RU" sz="2400" i="1" dirty="0"/>
              <a:t>”a” </a:t>
            </a:r>
            <a:r>
              <a:rPr lang="ru-RU" sz="2400" b="1" i="1" dirty="0"/>
              <a:t>на число</a:t>
            </a:r>
            <a:r>
              <a:rPr lang="ru-RU" sz="2400" i="1" dirty="0"/>
              <a:t> ”m”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771FFB-1E6F-1A22-5853-BAFE9AC615F8}"/>
              </a:ext>
            </a:extLst>
          </p:cNvPr>
          <p:cNvSpPr txBox="1"/>
          <p:nvPr/>
        </p:nvSpPr>
        <p:spPr>
          <a:xfrm>
            <a:off x="6774425" y="1120676"/>
            <a:ext cx="46130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Свойства модулярной арифметики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:</a:t>
            </a:r>
            <a:endParaRPr lang="ru-RU" sz="2800" b="1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endParaRPr lang="ru-RU" sz="2400" b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ассоциативность</a:t>
            </a:r>
            <a:r>
              <a:rPr lang="ru-RU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  <a:endParaRPr lang="ru-RU" sz="2000" b="1" u="sng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u="sng" dirty="0"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u="sng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коммутативность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u="sng" dirty="0"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u="sng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дистрибутивность</a:t>
            </a:r>
            <a:endParaRPr lang="ru-RU" sz="2400" i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algn="l"/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38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8027" y="1948675"/>
            <a:ext cx="484101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Асимметричные</a:t>
            </a:r>
            <a:r>
              <a:rPr lang="en-US" sz="2800" b="1" i="1" dirty="0" smtClean="0"/>
              <a:t>:</a:t>
            </a:r>
          </a:p>
          <a:p>
            <a:endParaRPr lang="en-US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 smtClean="0"/>
              <a:t>RSA </a:t>
            </a:r>
            <a:r>
              <a:rPr lang="ru-RU" sz="2800" b="1" i="1" dirty="0"/>
              <a:t>(</a:t>
            </a:r>
            <a:r>
              <a:rPr lang="ru-RU" sz="2800" b="1" i="1" dirty="0" err="1"/>
              <a:t>Rivest</a:t>
            </a:r>
            <a:r>
              <a:rPr lang="ru-RU" sz="2800" b="1" i="1" dirty="0"/>
              <a:t>, </a:t>
            </a:r>
            <a:r>
              <a:rPr lang="ru-RU" sz="2800" b="1" i="1" dirty="0" err="1"/>
              <a:t>Shamir</a:t>
            </a:r>
            <a:r>
              <a:rPr lang="ru-RU" sz="2800" b="1" i="1" dirty="0"/>
              <a:t>, </a:t>
            </a:r>
            <a:r>
              <a:rPr lang="ru-RU" sz="2800" b="1" i="1" dirty="0" err="1"/>
              <a:t>Adleman</a:t>
            </a:r>
            <a:r>
              <a:rPr lang="ru-RU" sz="2800" b="1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/>
              <a:t>ЭЦП (Электронная Цифровая Подпись)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/>
              <a:t>Эль-</a:t>
            </a:r>
            <a:r>
              <a:rPr lang="ru-RU" sz="2800" b="1" i="1" dirty="0" err="1"/>
              <a:t>Гамаль</a:t>
            </a:r>
            <a:endParaRPr lang="ru-RU" sz="2800" b="1" i="1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39397" y="1948675"/>
            <a:ext cx="48410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Симметричные</a:t>
            </a:r>
            <a:r>
              <a:rPr lang="en-US" sz="2800" b="1" i="1" dirty="0" smtClean="0"/>
              <a:t>:</a:t>
            </a:r>
          </a:p>
          <a:p>
            <a:endParaRPr lang="en-US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 smtClean="0"/>
              <a:t>AES </a:t>
            </a:r>
            <a:r>
              <a:rPr lang="ru-RU" sz="2800" b="1" i="1" dirty="0"/>
              <a:t>(</a:t>
            </a:r>
            <a:r>
              <a:rPr lang="ru-RU" sz="2800" b="1" i="1" dirty="0" err="1"/>
              <a:t>Advanced</a:t>
            </a:r>
            <a:r>
              <a:rPr lang="ru-RU" sz="2800" b="1" i="1" dirty="0"/>
              <a:t> </a:t>
            </a:r>
            <a:r>
              <a:rPr lang="ru-RU" sz="2800" b="1" i="1" dirty="0" err="1"/>
              <a:t>Encryption</a:t>
            </a:r>
            <a:r>
              <a:rPr lang="ru-RU" sz="2800" b="1" i="1" dirty="0"/>
              <a:t> </a:t>
            </a:r>
            <a:r>
              <a:rPr lang="ru-RU" sz="2800" b="1" i="1" dirty="0" err="1"/>
              <a:t>Standard</a:t>
            </a:r>
            <a:r>
              <a:rPr lang="ru-RU" sz="2800" b="1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/>
              <a:t>DES (</a:t>
            </a:r>
            <a:r>
              <a:rPr lang="ru-RU" sz="2800" b="1" i="1" dirty="0" err="1"/>
              <a:t>Data</a:t>
            </a:r>
            <a:r>
              <a:rPr lang="ru-RU" sz="2800" b="1" i="1" dirty="0"/>
              <a:t> </a:t>
            </a:r>
            <a:r>
              <a:rPr lang="ru-RU" sz="2800" b="1" i="1" dirty="0" err="1"/>
              <a:t>Encryption</a:t>
            </a:r>
            <a:r>
              <a:rPr lang="ru-RU" sz="2800" b="1" i="1" dirty="0"/>
              <a:t> </a:t>
            </a:r>
            <a:r>
              <a:rPr lang="ru-RU" sz="2800" b="1" i="1" dirty="0" err="1"/>
              <a:t>Standard</a:t>
            </a:r>
            <a:r>
              <a:rPr lang="ru-RU" sz="2800" b="1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 smtClean="0"/>
              <a:t>Протокол </a:t>
            </a:r>
            <a:r>
              <a:rPr lang="ru-RU" sz="2800" b="1" i="1" dirty="0" err="1"/>
              <a:t>Диффи-Хеллмана</a:t>
            </a:r>
            <a:endParaRPr lang="ru-RU" sz="2800" b="1" i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297" y="206477"/>
            <a:ext cx="114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АЛГОРИТМОВ ШИФРОВАНИЯ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9482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CBC836-584F-CCB5-6E01-BDF56A75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79" y="623454"/>
            <a:ext cx="10464460" cy="623454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sz="1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Выбираем 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два простых числа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g = 3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и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k = 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7</a:t>
            </a:r>
            <a:r>
              <a:rPr lang="en-US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;</a:t>
            </a:r>
            <a:endParaRPr lang="ru-RU" sz="1800" b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Вычисляем модуль, который является произведением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g 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и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k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: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n = 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g*k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= 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3*7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= 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21</a:t>
            </a:r>
            <a:r>
              <a:rPr lang="en-US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;</a:t>
            </a:r>
            <a:endParaRPr lang="ru-RU" sz="1800" b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Вычисляем функцию Эйлера: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f = (g-1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)*(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k-1) = 2×6 = </a:t>
            </a:r>
            <a:r>
              <a:rPr lang="ru-RU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12</a:t>
            </a:r>
            <a:r>
              <a:rPr lang="en-US" sz="18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;</a:t>
            </a:r>
            <a:endParaRPr lang="ru-RU" sz="1800" b="1" i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8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Выбираем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число </a:t>
            </a:r>
            <a:r>
              <a:rPr lang="ru-RU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e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(открытая экспонента) по критериям</a:t>
            </a: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:</a:t>
            </a:r>
            <a:endParaRPr lang="ru-RU" sz="1800" b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lvl="2"/>
            <a:r>
              <a:rPr lang="ru-RU" sz="16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П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ростое</a:t>
            </a:r>
            <a:r>
              <a:rPr lang="en-US" sz="16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;</a:t>
            </a:r>
            <a:endParaRPr lang="ru-RU" sz="1600" b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lvl="2"/>
            <a:r>
              <a:rPr lang="ru-RU" sz="16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М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еньше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f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 (возможные варианты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3</a:t>
            </a:r>
            <a:r>
              <a:rPr lang="ru-RU" sz="16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, 5, 7,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11)</a:t>
            </a:r>
            <a:r>
              <a:rPr lang="en-US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;</a:t>
            </a:r>
            <a:endParaRPr lang="ru-RU" sz="1600" b="1" i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lvl="2"/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Взаимно простое </a:t>
            </a:r>
            <a:r>
              <a:rPr lang="ru-RU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с</a:t>
            </a:r>
            <a:r>
              <a:rPr lang="ru-RU" sz="16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f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(остаются </a:t>
            </a:r>
            <a:r>
              <a:rPr lang="ru-RU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варианты </a:t>
            </a:r>
            <a:r>
              <a:rPr lang="ru-RU" sz="16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5, 7,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11)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. Выбираем </a:t>
            </a:r>
            <a:r>
              <a:rPr lang="ru-RU" sz="16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e = </a:t>
            </a:r>
            <a:r>
              <a:rPr lang="ru-RU" sz="1600" b="1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5</a:t>
            </a:r>
            <a:r>
              <a:rPr lang="en-US" sz="16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.</a:t>
            </a:r>
            <a:endParaRPr lang="ru-RU" sz="1600" b="1" dirty="0"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5.  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Пара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чисел </a:t>
            </a:r>
            <a:r>
              <a:rPr lang="ru-RU" sz="18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{e, n}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-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это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открытый ключ.</a:t>
            </a:r>
            <a:endParaRPr lang="ru-RU" sz="1800" b="1" dirty="0">
              <a:solidFill>
                <a:srgbClr val="FF0000"/>
              </a:solidFill>
              <a:effectLst/>
              <a:latin typeface="Times New Roman" panose="02000000000000000000" pitchFamily="2" charset="0"/>
              <a:ea typeface="Times New Roman" panose="02000000000000000000" pitchFamily="2" charset="0"/>
            </a:endParaRPr>
          </a:p>
          <a:p>
            <a:pPr marL="457200" lvl="1" indent="0">
              <a:buNone/>
            </a:pPr>
            <a:r>
              <a:rPr lang="ru-RU" sz="18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Для закрытого ключа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вычисляем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число </a:t>
            </a:r>
            <a:r>
              <a:rPr lang="ru-RU" sz="1800" b="1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d, </a:t>
            </a:r>
            <a:r>
              <a:rPr lang="ru-RU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обратное </a:t>
            </a:r>
            <a:r>
              <a:rPr lang="ru-RU" sz="1800" b="1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e </a:t>
            </a:r>
            <a:r>
              <a:rPr lang="ru-RU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по модулю </a:t>
            </a:r>
            <a:r>
              <a:rPr lang="ru-RU" sz="1800" b="1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f </a:t>
            </a:r>
            <a:r>
              <a:rPr lang="ru-RU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00000000000000000" pitchFamily="2" charset="0"/>
              </a:rPr>
              <a:t>:</a:t>
            </a:r>
          </a:p>
          <a:p>
            <a:pPr marL="457200" lvl="1" indent="0">
              <a:buNone/>
            </a:pPr>
            <a:r>
              <a:rPr lang="ru-RU" sz="1800" b="1" i="1" dirty="0">
                <a:latin typeface="Arial" panose="020B0604020202020204" pitchFamily="34" charset="0"/>
              </a:rPr>
              <a:t>(</a:t>
            </a:r>
            <a:r>
              <a:rPr lang="ru-RU" sz="1800" b="1" i="1" dirty="0" smtClean="0">
                <a:latin typeface="Arial" panose="020B0604020202020204" pitchFamily="34" charset="0"/>
              </a:rPr>
              <a:t>d*e</a:t>
            </a:r>
            <a:r>
              <a:rPr lang="ru-RU" sz="1800" b="1" i="1" dirty="0">
                <a:latin typeface="Arial" panose="020B0604020202020204" pitchFamily="34" charset="0"/>
              </a:rPr>
              <a:t>) </a:t>
            </a:r>
            <a:r>
              <a:rPr lang="ru-RU" sz="1800" b="1" i="1" dirty="0" err="1">
                <a:latin typeface="Arial" panose="020B0604020202020204" pitchFamily="34" charset="0"/>
              </a:rPr>
              <a:t>mod</a:t>
            </a:r>
            <a:r>
              <a:rPr lang="ru-RU" sz="1800" b="1" i="1" dirty="0">
                <a:latin typeface="Arial" panose="020B0604020202020204" pitchFamily="34" charset="0"/>
              </a:rPr>
              <a:t> f = 1</a:t>
            </a:r>
            <a:r>
              <a:rPr lang="ru-RU" sz="1800" b="1" dirty="0">
                <a:latin typeface="Arial" panose="020B0604020202020204" pitchFamily="34" charset="0"/>
              </a:rPr>
              <a:t>;     </a:t>
            </a:r>
            <a:r>
              <a:rPr lang="ru-RU" sz="1800" b="1" i="1" dirty="0">
                <a:latin typeface="Arial" panose="020B0604020202020204" pitchFamily="34" charset="0"/>
              </a:rPr>
              <a:t>(</a:t>
            </a:r>
            <a:r>
              <a:rPr lang="ru-RU" sz="1800" b="1" i="1" dirty="0" smtClean="0">
                <a:latin typeface="Arial" panose="020B0604020202020204" pitchFamily="34" charset="0"/>
              </a:rPr>
              <a:t>17*5</a:t>
            </a:r>
            <a:r>
              <a:rPr lang="ru-RU" sz="1800" b="1" i="1" dirty="0">
                <a:latin typeface="Arial" panose="020B0604020202020204" pitchFamily="34" charset="0"/>
              </a:rPr>
              <a:t>) </a:t>
            </a:r>
            <a:r>
              <a:rPr lang="ru-RU" sz="1800" b="1" i="1" dirty="0" err="1">
                <a:latin typeface="Arial" panose="020B0604020202020204" pitchFamily="34" charset="0"/>
              </a:rPr>
              <a:t>mod</a:t>
            </a:r>
            <a:r>
              <a:rPr lang="ru-RU" sz="1800" b="1" i="1" dirty="0">
                <a:latin typeface="Arial" panose="020B0604020202020204" pitchFamily="34" charset="0"/>
              </a:rPr>
              <a:t> 12 = 1</a:t>
            </a: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6.  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Пара </a:t>
            </a:r>
            <a:r>
              <a:rPr lang="ru-RU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{d, n} </a:t>
            </a:r>
            <a:r>
              <a:rPr lang="ru-RU" sz="18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это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закрытый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ключ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297" y="206477"/>
            <a:ext cx="11484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 СОЗДАНИЯ КРИПТОГРАФИЧЕСКОГО КЛЮЧА</a:t>
            </a:r>
          </a:p>
          <a:p>
            <a:pPr algn="ctr"/>
            <a:r>
              <a:rPr lang="ru-RU" sz="3200" b="1" dirty="0" smtClean="0"/>
              <a:t>Алгоритм </a:t>
            </a:r>
            <a:r>
              <a:rPr lang="en-US" sz="3200" b="1" dirty="0" smtClean="0"/>
              <a:t>RSA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81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08A373-8AFA-716D-864C-2C1C51FC96DD}"/>
              </a:ext>
            </a:extLst>
          </p:cNvPr>
          <p:cNvSpPr txBox="1"/>
          <p:nvPr/>
        </p:nvSpPr>
        <p:spPr>
          <a:xfrm>
            <a:off x="540774" y="2021150"/>
            <a:ext cx="5771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b="1" dirty="0" smtClean="0"/>
              <a:t>Алиса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400" b="1" dirty="0"/>
              <a:t>О</a:t>
            </a:r>
            <a:r>
              <a:rPr lang="ru-RU" sz="2400" b="1" dirty="0" smtClean="0"/>
              <a:t>ткрытый ключ </a:t>
            </a:r>
            <a:r>
              <a:rPr lang="ru-RU" sz="2400" b="1" dirty="0"/>
              <a:t>{5, 21</a:t>
            </a:r>
            <a:r>
              <a:rPr lang="ru-RU" sz="2400" b="1" dirty="0" smtClean="0"/>
              <a:t>}</a:t>
            </a:r>
            <a:r>
              <a:rPr lang="en-US" sz="2400" b="1" dirty="0" smtClean="0"/>
              <a:t>;</a:t>
            </a:r>
            <a:r>
              <a:rPr lang="ru-RU" sz="2400" b="1" dirty="0" smtClean="0"/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/>
              <a:t>Каждая буква - порядковый </a:t>
            </a:r>
            <a:r>
              <a:rPr lang="ru-RU" sz="2400" b="1" dirty="0"/>
              <a:t>номер в </a:t>
            </a:r>
            <a:r>
              <a:rPr lang="ru-RU" sz="2400" b="1" dirty="0" smtClean="0"/>
              <a:t>алфавите</a:t>
            </a:r>
            <a:r>
              <a:rPr lang="en-US" sz="2400" b="1" dirty="0" smtClean="0"/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/>
              <a:t>Операции</a:t>
            </a:r>
            <a:r>
              <a:rPr lang="ru-RU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/>
              <a:t>«П» = 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17</a:t>
            </a:r>
            <a:r>
              <a:rPr lang="ru-RU" sz="2400" b="1" baseline="30000" dirty="0" smtClean="0"/>
              <a:t>5 </a:t>
            </a:r>
            <a:r>
              <a:rPr lang="ru-RU" sz="2400" b="1" dirty="0" err="1"/>
              <a:t>mod</a:t>
            </a:r>
            <a:r>
              <a:rPr lang="ru-RU" sz="2400" b="1" dirty="0"/>
              <a:t> 21 = </a:t>
            </a:r>
            <a:r>
              <a:rPr lang="ru-RU" sz="2400" b="1" u="sng" dirty="0"/>
              <a:t>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шифротекст</a:t>
            </a:r>
            <a:r>
              <a:rPr lang="ru-RU" sz="2400" b="1" dirty="0"/>
              <a:t>: </a:t>
            </a:r>
            <a:r>
              <a:rPr lang="ru-RU" sz="2400" b="1" u="sng" dirty="0" smtClean="0">
                <a:solidFill>
                  <a:srgbClr val="FF0000"/>
                </a:solidFill>
              </a:rPr>
              <a:t>05</a:t>
            </a:r>
            <a:r>
              <a:rPr lang="ru-RU" sz="2400" b="1" dirty="0" smtClean="0">
                <a:solidFill>
                  <a:srgbClr val="FF0000"/>
                </a:solidFill>
              </a:rPr>
              <a:t>0919120620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4297" y="206477"/>
            <a:ext cx="1148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ПРИМЕР ШИФРОВАНИЯ СООБЩЕНИЯ С ПОМОЩЬЮ RSA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9459" y="2021150"/>
            <a:ext cx="57125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Боб</a:t>
            </a:r>
            <a:r>
              <a:rPr lang="en-US" sz="24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Получает сообщение</a:t>
            </a:r>
            <a:r>
              <a:rPr lang="en-US" sz="2400" b="1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Операции</a:t>
            </a:r>
            <a:r>
              <a:rPr lang="ru-RU" sz="2400" b="1" dirty="0"/>
              <a:t>: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разбивает его по два символа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возводит </a:t>
            </a:r>
            <a:r>
              <a:rPr lang="ru-RU" sz="2400" b="1" dirty="0"/>
              <a:t>каждое число в степень d: 5</a:t>
            </a:r>
            <a:r>
              <a:rPr lang="ru-RU" sz="2400" b="1" baseline="30000" dirty="0"/>
              <a:t>17</a:t>
            </a:r>
            <a:r>
              <a:rPr lang="ru-RU" sz="2400" b="1" dirty="0"/>
              <a:t> </a:t>
            </a:r>
            <a:r>
              <a:rPr lang="ru-RU" sz="2400" b="1" dirty="0" err="1"/>
              <a:t>mod</a:t>
            </a:r>
            <a:r>
              <a:rPr lang="ru-RU" sz="2400" b="1" dirty="0"/>
              <a:t> 21 = </a:t>
            </a:r>
            <a:r>
              <a:rPr lang="ru-RU" sz="2400" b="1" u="sng" dirty="0"/>
              <a:t>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получает </a:t>
            </a:r>
            <a:r>
              <a:rPr lang="ru-RU" sz="2400" b="1" dirty="0"/>
              <a:t>код: </a:t>
            </a:r>
            <a:r>
              <a:rPr lang="ru-RU" sz="2400" b="1" u="sng" dirty="0">
                <a:solidFill>
                  <a:srgbClr val="FF0000"/>
                </a:solidFill>
              </a:rPr>
              <a:t>17</a:t>
            </a:r>
            <a:r>
              <a:rPr lang="ru-RU" sz="2400" b="1" dirty="0">
                <a:solidFill>
                  <a:srgbClr val="FF0000"/>
                </a:solidFill>
              </a:rPr>
              <a:t>1810030620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порядковый </a:t>
            </a:r>
            <a:r>
              <a:rPr lang="ru-RU" sz="2400" b="1" dirty="0"/>
              <a:t>номер – буква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сообщение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ПРИВЕТ</a:t>
            </a: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24632" y="791252"/>
            <a:ext cx="390340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ПРИВЕТ</a:t>
            </a:r>
            <a:endParaRPr lang="ru-RU" sz="2800" b="1" dirty="0" smtClean="0"/>
          </a:p>
          <a:p>
            <a:r>
              <a:rPr lang="ru-RU" sz="2000" b="1" dirty="0" smtClean="0"/>
              <a:t>{</a:t>
            </a:r>
            <a:r>
              <a:rPr lang="ru-RU" sz="2000" b="1" dirty="0"/>
              <a:t>5, 21} – открытый ключ </a:t>
            </a:r>
          </a:p>
          <a:p>
            <a:r>
              <a:rPr lang="ru-RU" sz="2000" b="1" dirty="0"/>
              <a:t>{17, 21} – закрытый ключ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5407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40E04E-C610-2BB3-EEA7-9EF670428B19}"/>
              </a:ext>
            </a:extLst>
          </p:cNvPr>
          <p:cNvSpPr txBox="1"/>
          <p:nvPr/>
        </p:nvSpPr>
        <p:spPr>
          <a:xfrm>
            <a:off x="4291432" y="1998818"/>
            <a:ext cx="7674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«Математика – </a:t>
            </a:r>
            <a:endParaRPr lang="ru-RU" sz="3600" b="1" dirty="0" smtClean="0"/>
          </a:p>
          <a:p>
            <a:pPr algn="l"/>
            <a:r>
              <a:rPr lang="ru-RU" sz="3600" b="1" dirty="0"/>
              <a:t> </a:t>
            </a:r>
            <a:r>
              <a:rPr lang="ru-RU" sz="3600" b="1" dirty="0" smtClean="0"/>
              <a:t>                             царица </a:t>
            </a:r>
            <a:r>
              <a:rPr lang="ru-RU" sz="3600" b="1" dirty="0"/>
              <a:t>всех наук…»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72265-017D-B636-46BE-B269BF0BCB27}"/>
              </a:ext>
            </a:extLst>
          </p:cNvPr>
          <p:cNvSpPr txBox="1"/>
          <p:nvPr/>
        </p:nvSpPr>
        <p:spPr>
          <a:xfrm>
            <a:off x="428080" y="4849907"/>
            <a:ext cx="386335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/>
              <a:t>Иоганн</a:t>
            </a:r>
            <a:r>
              <a:rPr lang="ru-RU" sz="2400" dirty="0"/>
              <a:t> </a:t>
            </a:r>
            <a:r>
              <a:rPr lang="ru-RU" sz="2400" b="1" dirty="0"/>
              <a:t>Карл</a:t>
            </a:r>
            <a:r>
              <a:rPr lang="ru-RU" sz="2400" dirty="0"/>
              <a:t> </a:t>
            </a:r>
            <a:r>
              <a:rPr lang="ru-RU" sz="2400" b="1" dirty="0" smtClean="0"/>
              <a:t>Фридрих</a:t>
            </a:r>
            <a:r>
              <a:rPr lang="ru-RU" sz="2400" dirty="0"/>
              <a:t> </a:t>
            </a:r>
            <a:r>
              <a:rPr lang="ru-RU" sz="2400" b="1" dirty="0" smtClean="0"/>
              <a:t>Гаусс </a:t>
            </a:r>
            <a:r>
              <a:rPr lang="ru-RU" sz="2400" dirty="0" smtClean="0"/>
              <a:t>1901 </a:t>
            </a:r>
            <a:r>
              <a:rPr lang="ru-RU" sz="2400" dirty="0"/>
              <a:t>г. – 1984 г.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0227DB-CDE6-1DD8-612C-3C330344C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619179"/>
            <a:ext cx="3282598" cy="4205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9696" y="61591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539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559</Words>
  <Application>Microsoft Office PowerPoint</Application>
  <PresentationFormat>Широкоэкранный</PresentationFormat>
  <Paragraphs>127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Небесная</vt:lpstr>
      <vt:lpstr>Презентация PowerPoint</vt:lpstr>
      <vt:lpstr>Применение алгебры в криптографии: шифрование и дешифровка сообщений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205</cp:lastModifiedBy>
  <cp:revision>38</cp:revision>
  <dcterms:created xsi:type="dcterms:W3CDTF">2023-12-18T15:35:48Z</dcterms:created>
  <dcterms:modified xsi:type="dcterms:W3CDTF">2023-12-20T22:16:31Z</dcterms:modified>
</cp:coreProperties>
</file>