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36E5BAB-4C8D-4AA6-9179-E3A40AC13AB9}">
          <p14:sldIdLst>
            <p14:sldId id="256"/>
            <p14:sldId id="259"/>
            <p14:sldId id="257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6F7A-559F-48D2-BDD6-1300C20F85D8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01C0-C87F-4BFD-B9A7-EA891273434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6F7A-559F-48D2-BDD6-1300C20F85D8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01C0-C87F-4BFD-B9A7-EA89127343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6F7A-559F-48D2-BDD6-1300C20F85D8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01C0-C87F-4BFD-B9A7-EA89127343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6F7A-559F-48D2-BDD6-1300C20F85D8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01C0-C87F-4BFD-B9A7-EA89127343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6F7A-559F-48D2-BDD6-1300C20F85D8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01C0-C87F-4BFD-B9A7-EA891273434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6F7A-559F-48D2-BDD6-1300C20F85D8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01C0-C87F-4BFD-B9A7-EA89127343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6F7A-559F-48D2-BDD6-1300C20F85D8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01C0-C87F-4BFD-B9A7-EA891273434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6F7A-559F-48D2-BDD6-1300C20F85D8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01C0-C87F-4BFD-B9A7-EA89127343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6F7A-559F-48D2-BDD6-1300C20F85D8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01C0-C87F-4BFD-B9A7-EA89127343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6F7A-559F-48D2-BDD6-1300C20F85D8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01C0-C87F-4BFD-B9A7-EA891273434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6F7A-559F-48D2-BDD6-1300C20F85D8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01C0-C87F-4BFD-B9A7-EA89127343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6676F7A-559F-48D2-BDD6-1300C20F85D8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72201C0-C87F-4BFD-B9A7-EA891273434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microsoft.com/office/2007/relationships/hdphoto" Target="../media/hdphoto8.wdp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microsoft.com/office/2007/relationships/hdphoto" Target="../media/hdphoto1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24744"/>
            <a:ext cx="6840760" cy="2743614"/>
          </a:xfrm>
        </p:spPr>
        <p:txBody>
          <a:bodyPr/>
          <a:lstStyle/>
          <a:p>
            <a:r>
              <a:rPr lang="ru-RU" sz="4800" dirty="0" smtClean="0"/>
              <a:t>Бессонница- проблема, стоящая внимания.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32656"/>
            <a:ext cx="6858000" cy="1440160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«…</a:t>
            </a:r>
            <a:r>
              <a:rPr lang="ru-RU" dirty="0" err="1">
                <a:solidFill>
                  <a:schemeClr val="bg1"/>
                </a:solidFill>
              </a:rPr>
              <a:t>Благославенен</a:t>
            </a:r>
            <a:r>
              <a:rPr lang="ru-RU" dirty="0">
                <a:solidFill>
                  <a:schemeClr val="bg1"/>
                </a:solidFill>
              </a:rPr>
              <a:t> ОН, придумавший сон: это плащ, укрывающий путника в ночи, это пища голодному, глоток воды жаждущему, тепло озябшему. Сон делает равными короля и нищего, глупца и мудреца. У него есть только один недостаток-разница между спящим и мертвым очень невелика…»</a:t>
            </a:r>
          </a:p>
          <a:p>
            <a:r>
              <a:rPr lang="ru-RU" dirty="0">
                <a:solidFill>
                  <a:schemeClr val="bg1"/>
                </a:solidFill>
              </a:rPr>
              <a:t>                                                            «Дон Кихот», М. де Сервантес Сааведра</a:t>
            </a:r>
          </a:p>
          <a:p>
            <a:r>
              <a:rPr lang="ru-RU" dirty="0">
                <a:solidFill>
                  <a:schemeClr val="bg1"/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092280" y="4113319"/>
            <a:ext cx="7226424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286946" y="5229200"/>
            <a:ext cx="6858000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Лебедева Ульяна. 11А.</a:t>
            </a:r>
          </a:p>
          <a:p>
            <a:r>
              <a:rPr lang="ru-RU" dirty="0" smtClean="0"/>
              <a:t>Руководитель проекта: Аничкин Никита Александрович</a:t>
            </a:r>
          </a:p>
          <a:p>
            <a:r>
              <a:rPr lang="ru-RU" dirty="0" smtClean="0"/>
              <a:t>Г. </a:t>
            </a:r>
            <a:r>
              <a:rPr lang="ru-RU" dirty="0" err="1" smtClean="0"/>
              <a:t>Певек</a:t>
            </a:r>
            <a:r>
              <a:rPr lang="ru-RU" dirty="0" smtClean="0"/>
              <a:t>. </a:t>
            </a:r>
            <a:r>
              <a:rPr lang="ru-RU" dirty="0" smtClean="0"/>
              <a:t>2023 год</a:t>
            </a:r>
            <a:endParaRPr lang="ru-RU" dirty="0"/>
          </a:p>
        </p:txBody>
      </p:sp>
      <p:pic>
        <p:nvPicPr>
          <p:cNvPr id="5126" name="Picture 6" descr="D:\1614544655_98-p-zvezdi-na-belom-fone-108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8191">
            <a:off x="3351256" y="-2040719"/>
            <a:ext cx="8777842" cy="11282432"/>
          </a:xfrm>
          <a:prstGeom prst="rect">
            <a:avLst/>
          </a:prstGeom>
          <a:noFill/>
          <a:effectLst>
            <a:softEdge rad="12700"/>
          </a:effectLst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1614547149_18-p-luna-na-belom-fone-24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175" b="89943" l="14766" r="90000"/>
                    </a14:imgEffect>
                    <a14:imgEffect>
                      <a14:artisticTexturizer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54976">
            <a:off x="5384829" y="924229"/>
            <a:ext cx="5320649" cy="634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33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6781800" cy="1384176"/>
          </a:xfrm>
        </p:spPr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91880" y="908720"/>
            <a:ext cx="4752528" cy="398335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К развитию бессонницы приводят различные этиологические факторы: нервные перенапряжения, общие инфекции и интоксикации, органические и функциональные заболевания нервной системы, сердца, легких, почек и т.д. Но главная причина бессонницы в настоящее время - нервно-психические переутомления и перенапряжения (стрессы), эмоциональные нарушения с преобладанием тревожного и депрессивного настроения, лишенная системы и размеренности жизнь.</a:t>
            </a: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374" b="74873" l="10000" r="92955"/>
                    </a14:imgEffect>
                    <a14:imgEffect>
                      <a14:artisticPaintBrush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4197152" cy="2952328"/>
          </a:xfrm>
        </p:spPr>
      </p:pic>
    </p:spTree>
    <p:extLst>
      <p:ext uri="{BB962C8B-B14F-4D97-AF65-F5344CB8AC3E}">
        <p14:creationId xmlns:p14="http://schemas.microsoft.com/office/powerpoint/2010/main" val="216443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46" y="2636912"/>
            <a:ext cx="7543800" cy="16764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/>
              <a:t>СТРЕСС КАК ОДНА ИЗ ГЛАВНЫХ ПРИЧИН ПРОЯВЛЕНИЯ БЕССОННИЦЫ.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19872" y="5661248"/>
            <a:ext cx="2520280" cy="914400"/>
          </a:xfrm>
        </p:spPr>
        <p:txBody>
          <a:bodyPr/>
          <a:lstStyle/>
          <a:p>
            <a:r>
              <a:rPr lang="ru-RU" b="1" dirty="0" smtClean="0"/>
              <a:t>      Глава 2</a:t>
            </a:r>
            <a:endParaRPr lang="ru-RU" b="1" dirty="0"/>
          </a:p>
        </p:txBody>
      </p:sp>
      <p:pic>
        <p:nvPicPr>
          <p:cNvPr id="11266" name="Picture 2" descr="D:\scale_1200 (1)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06" b="100000" l="40947" r="620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2636912"/>
            <a:ext cx="5365750" cy="492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scale_1200 (1)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77" b="99484" l="31361" r="72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1191" y="2639324"/>
            <a:ext cx="5365750" cy="492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scale_1200 (1)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419" b="32645" l="49231" r="657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3941" flipH="1">
            <a:off x="-1272440" y="3722025"/>
            <a:ext cx="5309984" cy="310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D:\scale_1200 (1)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27097" l="63787" r="857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24744"/>
            <a:ext cx="5365750" cy="492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987894" y="1556792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987894" y="1844824"/>
            <a:ext cx="2484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1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548680"/>
            <a:ext cx="5544616" cy="338437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600" b="1" u="sng" dirty="0"/>
              <a:t>Стресс</a:t>
            </a:r>
            <a:r>
              <a:rPr lang="ru-RU" dirty="0"/>
              <a:t> </a:t>
            </a:r>
            <a:r>
              <a:rPr lang="ru-RU" sz="3600" i="1" dirty="0"/>
              <a:t>(от </a:t>
            </a:r>
            <a:r>
              <a:rPr lang="ru-RU" sz="3600" i="1" u="sng" dirty="0"/>
              <a:t>англ</a:t>
            </a:r>
            <a:r>
              <a:rPr lang="ru-RU" sz="3600" i="1" u="sng" dirty="0" smtClean="0"/>
              <a:t>.</a:t>
            </a:r>
            <a:r>
              <a:rPr lang="ru-RU" sz="3600" i="1" dirty="0"/>
              <a:t> </a:t>
            </a:r>
            <a:r>
              <a:rPr lang="ru-RU" sz="3600" i="1" dirty="0" err="1"/>
              <a:t>stress</a:t>
            </a:r>
            <a:r>
              <a:rPr lang="ru-RU" sz="3600" i="1" dirty="0"/>
              <a:t> «нагрузка, напряжение; состояние повышенного напряжения») </a:t>
            </a:r>
            <a:r>
              <a:rPr lang="ru-RU" sz="3600" dirty="0" smtClean="0"/>
              <a:t>—совокупность неспецифических</a:t>
            </a:r>
            <a:r>
              <a:rPr lang="ru-RU" sz="3600" dirty="0"/>
              <a:t> </a:t>
            </a:r>
            <a:r>
              <a:rPr lang="ru-RU" sz="3600" u="sng" dirty="0" smtClean="0"/>
              <a:t>адаптационных</a:t>
            </a:r>
            <a:r>
              <a:rPr lang="ru-RU" sz="3600" dirty="0"/>
              <a:t> (нормальных) реакций организма на воздействие различных неблагоприятных </a:t>
            </a:r>
            <a:r>
              <a:rPr lang="ru-RU" sz="3600" dirty="0" smtClean="0"/>
              <a:t>факторов-</a:t>
            </a:r>
            <a:r>
              <a:rPr lang="ru-RU" sz="3600" u="sng" dirty="0" smtClean="0"/>
              <a:t>стрессоров</a:t>
            </a:r>
            <a:r>
              <a:rPr lang="ru-RU" sz="3600" dirty="0"/>
              <a:t> </a:t>
            </a:r>
            <a:r>
              <a:rPr lang="ru-RU" sz="3600" dirty="0" smtClean="0"/>
              <a:t>(физических </a:t>
            </a:r>
            <a:r>
              <a:rPr lang="ru-RU" sz="3600" dirty="0"/>
              <a:t>или психологических), нарушающее его </a:t>
            </a:r>
            <a:r>
              <a:rPr lang="ru-RU" sz="3600" u="sng" dirty="0"/>
              <a:t>гомеостаз</a:t>
            </a:r>
            <a:r>
              <a:rPr lang="ru-RU" sz="3600" dirty="0"/>
              <a:t>, а также соответствующее состояние </a:t>
            </a:r>
            <a:r>
              <a:rPr lang="ru-RU" sz="3600" u="sng" dirty="0"/>
              <a:t>нервной системы</a:t>
            </a:r>
            <a:r>
              <a:rPr lang="ru-RU" sz="3600" dirty="0"/>
              <a:t> организма (или </a:t>
            </a:r>
            <a:r>
              <a:rPr lang="ru-RU" sz="3600" dirty="0">
                <a:solidFill>
                  <a:schemeClr val="tx1"/>
                </a:solidFill>
              </a:rPr>
              <a:t>организма</a:t>
            </a:r>
            <a:r>
              <a:rPr lang="ru-RU" sz="3600" dirty="0"/>
              <a:t> в целом).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3645024"/>
            <a:ext cx="8496944" cy="2615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600" b="1" u="sng" dirty="0"/>
              <a:t>Причины стресса </a:t>
            </a:r>
            <a:r>
              <a:rPr lang="ru-RU" sz="3600" dirty="0"/>
              <a:t>могут быть весьма разнообразны</a:t>
            </a:r>
            <a:r>
              <a:rPr lang="ru-RU" sz="3600" u="sng" dirty="0"/>
              <a:t>: </a:t>
            </a:r>
          </a:p>
          <a:p>
            <a:r>
              <a:rPr lang="ru-RU" sz="2900" i="1" dirty="0"/>
              <a:t>- физическое напряжение;</a:t>
            </a:r>
            <a:endParaRPr lang="ru-RU" sz="2900" dirty="0"/>
          </a:p>
          <a:p>
            <a:r>
              <a:rPr lang="ru-RU" sz="2900" i="1" dirty="0"/>
              <a:t>- проблемы семейного характера, непосредственно влияющие на многие процессы жизнедеятельности человека;</a:t>
            </a:r>
            <a:endParaRPr lang="ru-RU" sz="2900" dirty="0"/>
          </a:p>
          <a:p>
            <a:r>
              <a:rPr lang="ru-RU" sz="2900" i="1" dirty="0"/>
              <a:t>- однообразная монотонная деятельность; </a:t>
            </a:r>
            <a:endParaRPr lang="ru-RU" sz="2900" dirty="0"/>
          </a:p>
          <a:p>
            <a:r>
              <a:rPr lang="ru-RU" sz="2900" i="1" dirty="0"/>
              <a:t>- беспокойство, иногда </a:t>
            </a:r>
            <a:r>
              <a:rPr lang="ru-RU" sz="2900" i="1" dirty="0" err="1"/>
              <a:t>бемпричинное</a:t>
            </a:r>
            <a:r>
              <a:rPr lang="ru-RU" sz="2900" i="1" dirty="0"/>
              <a:t>;</a:t>
            </a:r>
            <a:endParaRPr lang="ru-RU" sz="2900" dirty="0"/>
          </a:p>
          <a:p>
            <a:r>
              <a:rPr lang="ru-RU" sz="2900" i="1" dirty="0"/>
              <a:t>- неблагоприятные условия окружающей среды;</a:t>
            </a:r>
            <a:endParaRPr lang="ru-RU" sz="2900" dirty="0"/>
          </a:p>
          <a:p>
            <a:r>
              <a:rPr lang="ru-RU" sz="2900" i="1" dirty="0"/>
              <a:t>- ощущение постоянной неизбежной неудачи в какой-либо деятельности;</a:t>
            </a:r>
            <a:endParaRPr lang="ru-RU" sz="2900" dirty="0"/>
          </a:p>
          <a:p>
            <a:r>
              <a:rPr lang="ru-RU" sz="2900" i="1" dirty="0"/>
              <a:t>- у подростков экзамены, проверки, постоянные срезы знаний, также огромный поток информации.</a:t>
            </a:r>
            <a:endParaRPr lang="ru-RU" sz="2900" dirty="0"/>
          </a:p>
          <a:p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29168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3608" y="908720"/>
            <a:ext cx="6912768" cy="47525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1200" b="1" dirty="0"/>
              <a:t>С</a:t>
            </a:r>
            <a:r>
              <a:rPr lang="ru-RU" sz="11200" b="1" dirty="0" smtClean="0"/>
              <a:t>тресс </a:t>
            </a:r>
            <a:r>
              <a:rPr lang="ru-RU" sz="11200" b="1" dirty="0"/>
              <a:t>развивается в несколько </a:t>
            </a:r>
            <a:r>
              <a:rPr lang="ru-RU" sz="11200" b="1" dirty="0" smtClean="0"/>
              <a:t>этапов:</a:t>
            </a:r>
            <a:endParaRPr lang="ru-RU" sz="11200" b="1" dirty="0"/>
          </a:p>
          <a:p>
            <a:pPr lvl="0"/>
            <a:r>
              <a:rPr lang="ru-RU" sz="8000" b="1" u="sng" dirty="0"/>
              <a:t>Стадия тревоги </a:t>
            </a:r>
            <a:r>
              <a:rPr lang="ru-RU" sz="8000" dirty="0"/>
              <a:t>проявляется как реакция организма на раздражители. В формировании этой реакции участвуют гормоны надпочечников, </a:t>
            </a:r>
            <a:r>
              <a:rPr lang="ru-RU" sz="8000" dirty="0" err="1"/>
              <a:t>имунная</a:t>
            </a:r>
            <a:r>
              <a:rPr lang="ru-RU" sz="8000" dirty="0"/>
              <a:t> и пищеварительная системы. Проблем с пищеварением и рост простудных заболеваний можно избежать, если есть возможность быстро разрешить ситуацию или проявить естественную реакцию (например, физическую активность).</a:t>
            </a:r>
          </a:p>
          <a:p>
            <a:pPr lvl="0"/>
            <a:r>
              <a:rPr lang="ru-RU" sz="8000" b="1" u="sng" dirty="0"/>
              <a:t>Стадия адаптации </a:t>
            </a:r>
            <a:r>
              <a:rPr lang="ru-RU" sz="8000" dirty="0"/>
              <a:t>подразумевает сбалансированный расход адаптационных резервов организма. В этой стадии стресса продолжается функционирование и мобилизация защитных систем организма, исчезают психологические проявления стресса, такие как тревога, агрессия.</a:t>
            </a:r>
          </a:p>
          <a:p>
            <a:pPr lvl="0"/>
            <a:r>
              <a:rPr lang="ru-RU" sz="8000" b="1" u="sng" dirty="0"/>
              <a:t>Стадия </a:t>
            </a:r>
            <a:r>
              <a:rPr lang="ru-RU" sz="8000" b="1" u="sng" dirty="0" smtClean="0"/>
              <a:t>истощения</a:t>
            </a:r>
            <a:r>
              <a:rPr lang="ru-RU" sz="8000" dirty="0" smtClean="0"/>
              <a:t>. На </a:t>
            </a:r>
            <a:r>
              <a:rPr lang="ru-RU" sz="8000" dirty="0"/>
              <a:t>этой стадии развиваются соматические заболевания, появляются масса психологических расстройств. При продолжающемся действии можно спровоцировать развитие серьезного заболевания.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132856"/>
            <a:ext cx="7543800" cy="1676400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 БОРОТЬСЯ С ОТСУТСТВИЕМ СНА.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95936" y="5661248"/>
            <a:ext cx="1649760" cy="648072"/>
          </a:xfrm>
        </p:spPr>
        <p:txBody>
          <a:bodyPr/>
          <a:lstStyle/>
          <a:p>
            <a:r>
              <a:rPr lang="ru-RU" b="1" dirty="0" smtClean="0"/>
              <a:t>Глава 3</a:t>
            </a:r>
            <a:endParaRPr lang="ru-RU" b="1" dirty="0"/>
          </a:p>
        </p:txBody>
      </p:sp>
      <p:pic>
        <p:nvPicPr>
          <p:cNvPr id="9218" name="Picture 2" descr="D:\1665247027_204804_url.jpe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" b="98866" l="10000" r="51100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12976"/>
            <a:ext cx="4032449" cy="316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1665247027_204804_url.jpe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0" b="98552" l="49400" r="93400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14225"/>
            <a:ext cx="4104456" cy="325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hm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7032">
            <a:off x="4908771" y="-1235907"/>
            <a:ext cx="5810010" cy="421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14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620688"/>
            <a:ext cx="8280920" cy="151216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К</a:t>
            </a:r>
            <a:r>
              <a:rPr lang="ru-RU" b="1" dirty="0" smtClean="0"/>
              <a:t>оррекция </a:t>
            </a:r>
            <a:r>
              <a:rPr lang="ru-RU" b="1" dirty="0"/>
              <a:t>поведенческих </a:t>
            </a:r>
            <a:r>
              <a:rPr lang="ru-RU" b="1" dirty="0" smtClean="0"/>
              <a:t>навыков </a:t>
            </a:r>
            <a:r>
              <a:rPr lang="ru-RU" i="1" dirty="0" smtClean="0"/>
              <a:t>(поведенческая психотерапия) </a:t>
            </a:r>
            <a:r>
              <a:rPr lang="ru-RU" b="1" dirty="0" smtClean="0"/>
              <a:t>и </a:t>
            </a:r>
            <a:r>
              <a:rPr lang="ru-RU" b="1" dirty="0" err="1" smtClean="0"/>
              <a:t>когнетивная</a:t>
            </a:r>
            <a:r>
              <a:rPr lang="ru-RU" b="1" dirty="0" smtClean="0"/>
              <a:t>  терапия </a:t>
            </a:r>
            <a:r>
              <a:rPr lang="ru-RU" dirty="0" smtClean="0"/>
              <a:t>– </a:t>
            </a:r>
            <a:r>
              <a:rPr lang="ru-RU" u="sng" dirty="0" smtClean="0"/>
              <a:t>одни из </a:t>
            </a:r>
            <a:r>
              <a:rPr lang="ru-RU" u="sng" dirty="0"/>
              <a:t>наиболее безопасных и эффективных методов немедикаментозного лечения</a:t>
            </a:r>
            <a:r>
              <a:rPr lang="ru-RU" dirty="0"/>
              <a:t> хронической </a:t>
            </a:r>
            <a:r>
              <a:rPr lang="ru-RU" dirty="0" smtClean="0"/>
              <a:t>бессонницы.</a:t>
            </a:r>
            <a:r>
              <a:rPr lang="ru-RU" dirty="0"/>
              <a:t> </a:t>
            </a:r>
            <a:r>
              <a:rPr lang="ru-RU" dirty="0" smtClean="0"/>
              <a:t>Применяются </a:t>
            </a:r>
            <a:r>
              <a:rPr lang="ru-RU" dirty="0"/>
              <a:t>как в качестве </a:t>
            </a:r>
            <a:r>
              <a:rPr lang="ru-RU" dirty="0" err="1"/>
              <a:t>монотерапии</a:t>
            </a:r>
            <a:r>
              <a:rPr lang="ru-RU" dirty="0"/>
              <a:t>, так и в дополнение к назначенному  медикаментозному лечению.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1988840"/>
            <a:ext cx="5760640" cy="28083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300" dirty="0"/>
              <a:t>Когнитивная терапия призвана изменить отношение больных, страдающих </a:t>
            </a:r>
            <a:r>
              <a:rPr lang="ru-RU" sz="2300" dirty="0" smtClean="0"/>
              <a:t>бессонницей, </a:t>
            </a:r>
            <a:r>
              <a:rPr lang="ru-RU" sz="2300" dirty="0"/>
              <a:t>ко сну: снизить их нереалистичные ожидания (например, обязательный 8-часововой сон), разрушить устоявшиеся стереотипы о причинах бессонницы и снять ощущение тревоги и страха, сопровождающие время отхода ко сну. Определив конкретные когнитивные расстройства, мешающие пациенту нормально спать, коррекция поведенческих навыков (смещение акцентов и др.) позволяет заменить их более конструктивными и положительными убеждениями.</a:t>
            </a:r>
          </a:p>
          <a:p>
            <a:endParaRPr lang="ru-RU" dirty="0"/>
          </a:p>
        </p:txBody>
      </p:sp>
      <p:pic>
        <p:nvPicPr>
          <p:cNvPr id="8196" name="Picture 4" descr="C:\Users\Макс\Desktop\IMG_818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" t="23192" r="2260" b="13784"/>
          <a:stretch/>
        </p:blipFill>
        <p:spPr bwMode="auto">
          <a:xfrm>
            <a:off x="3707904" y="4221088"/>
            <a:ext cx="4968552" cy="2247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16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8424936" cy="3528392"/>
          </a:xfrm>
        </p:spPr>
        <p:txBody>
          <a:bodyPr>
            <a:normAutofit fontScale="55000" lnSpcReduction="20000"/>
          </a:bodyPr>
          <a:lstStyle/>
          <a:p>
            <a:r>
              <a:rPr lang="ru-RU" sz="3200" b="1" dirty="0"/>
              <a:t>ЛЕЧЕНИЕ БЕССОННИЦЫ С ВМЕШАТЕЛЬСТВОМ ПРЕПАРАТОВ</a:t>
            </a:r>
            <a:r>
              <a:rPr lang="ru-RU" sz="3200" b="1" dirty="0" smtClean="0"/>
              <a:t>.</a:t>
            </a:r>
            <a:r>
              <a:rPr lang="ru-RU" sz="3200" dirty="0"/>
              <a:t> </a:t>
            </a:r>
            <a:r>
              <a:rPr lang="ru-RU" sz="3200" u="sng" dirty="0"/>
              <a:t>Большинство специалистов предпочитают использовать "короткоживущие" препараты, которые не имеют </a:t>
            </a:r>
            <a:r>
              <a:rPr lang="ru-RU" sz="3200" u="sng" dirty="0" err="1"/>
              <a:t>постсомничеких</a:t>
            </a:r>
            <a:r>
              <a:rPr lang="ru-RU" sz="3200" u="sng" dirty="0"/>
              <a:t> проблем, не вызывают вялости и сонливости в период бодрствования, не оказывают влияния на моторные функции.</a:t>
            </a:r>
            <a:r>
              <a:rPr lang="ru-RU" sz="3200" dirty="0"/>
              <a:t> Особенно важно это при лечении людей, которые хотят сохранить профессионально-трудовую активность.</a:t>
            </a:r>
          </a:p>
          <a:p>
            <a:endParaRPr lang="ru-RU" sz="3200" b="1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2636912"/>
            <a:ext cx="6264696" cy="28803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u="sng" dirty="0"/>
              <a:t>Длительность назначения снотворных препаратов не должна превышать 3 недели</a:t>
            </a:r>
            <a:r>
              <a:rPr lang="ru-RU" dirty="0"/>
              <a:t> (оптимальный срок - 10-14 дней). За этот период, как правило, не формируется привыкание и зависимость, а так же </a:t>
            </a:r>
            <a:r>
              <a:rPr lang="ru-RU" dirty="0" smtClean="0"/>
              <a:t>синдром </a:t>
            </a:r>
            <a:r>
              <a:rPr lang="ru-RU" dirty="0"/>
              <a:t>отмены. В то же время удается воздействовать на </a:t>
            </a:r>
            <a:r>
              <a:rPr lang="ru-RU" dirty="0" smtClean="0"/>
              <a:t>причину расстройства.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Новым </a:t>
            </a:r>
            <a:r>
              <a:rPr lang="ru-RU" dirty="0"/>
              <a:t>направлением в лечении </a:t>
            </a:r>
            <a:r>
              <a:rPr lang="ru-RU" dirty="0" err="1"/>
              <a:t>инсомнии</a:t>
            </a:r>
            <a:r>
              <a:rPr lang="ru-RU" dirty="0"/>
              <a:t> является применение синтетических аналогов гормона мелатонина. Мелатонин - это </a:t>
            </a:r>
            <a:r>
              <a:rPr lang="ru-RU" dirty="0" err="1"/>
              <a:t>нейрогормон</a:t>
            </a:r>
            <a:r>
              <a:rPr lang="ru-RU" dirty="0"/>
              <a:t>, вырабатываемый эпифизом, сетчаткой глаза и кишечником. Биологические эффекты мелатонина многообразны: он ускоряет засыпание и нормализует структуру цикла "сон - бодрствование". Мелатонин максимально синтезируется в темноте, его содержание в плазме крови человека ночью в 24 раза выше, чем днем</a:t>
            </a:r>
            <a:r>
              <a:rPr lang="ru-RU" dirty="0" smtClean="0"/>
              <a:t>..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 descr="C:\Users\Макс\Desktop\medicine-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3960440" cy="328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34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6781800" cy="1168152"/>
          </a:xfrm>
        </p:spPr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1340768"/>
            <a:ext cx="5688632" cy="3886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Современная медицина располагает достаточным арсеналом средств для диагностики и лечения нарушений сна. </a:t>
            </a:r>
            <a:r>
              <a:rPr lang="ru-RU" b="1" u="sng" dirty="0"/>
              <a:t>Залог успеха - в комплексном подходе, сочетающем как медикаментозные, так и немедикаментозные методы лечения, в осознанном, активном участии самого пациента в процессе лечения.</a:t>
            </a:r>
            <a:r>
              <a:rPr lang="ru-RU" b="1" dirty="0"/>
              <a:t> Пациент должен максимально прислушиваться к рекомендациям врача, чтобы обеспечить себе комфортное лечение, ведь нельзя получать удовольствие от того, что ты наносишь себе урон, необходимо говорить обо всех изменениях как позитивных, так и негативных</a:t>
            </a:r>
            <a:r>
              <a:rPr lang="ru-RU" dirty="0"/>
              <a:t>.</a:t>
            </a:r>
          </a:p>
        </p:txBody>
      </p:sp>
      <p:pic>
        <p:nvPicPr>
          <p:cNvPr id="3075" name="Picture 3" descr="D:\1663619651_5-mykaleidoscope-ru-p-chuvstvo-trevogi-i-bessonnitsa-oboi-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8" y="2924944"/>
            <a:ext cx="2813048" cy="3155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18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543800" cy="1524000"/>
          </a:xfrm>
        </p:spPr>
        <p:txBody>
          <a:bodyPr/>
          <a:lstStyle/>
          <a:p>
            <a:r>
              <a:rPr lang="ru-RU" dirty="0" smtClean="0"/>
              <a:t>Заключение.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068960"/>
            <a:ext cx="7488832" cy="3672408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 В </a:t>
            </a:r>
            <a:r>
              <a:rPr lang="ru-RU" dirty="0"/>
              <a:t>результате изучения нарушений сна были сделаны следующие выводы: </a:t>
            </a:r>
          </a:p>
          <a:p>
            <a:r>
              <a:rPr lang="ru-RU" dirty="0"/>
              <a:t>Бессонницей считают нарушения сна в течение месяца не менее трех раз в неделю. Основной причиной бессонницы в настоящее время являются психологические проблемы, такие как хронические стрессовые ситуации, нервозы, депрессия и другие.</a:t>
            </a:r>
          </a:p>
          <a:p>
            <a:r>
              <a:rPr lang="ru-RU" dirty="0"/>
              <a:t>Сюда же можно отнести умственное переутомление, которое проявляется как утомляемость при небольших нагрузках, сонливость днем, но невозможность заснуть ночью, общая слабость, вялость.</a:t>
            </a:r>
          </a:p>
          <a:p>
            <a:r>
              <a:rPr lang="ru-RU" dirty="0"/>
              <a:t>Нарушение сна часто сочетается с неврологическими и психиатрическими заболеваниями, они взаимно усугубляют друг друга.</a:t>
            </a:r>
          </a:p>
          <a:p>
            <a:r>
              <a:rPr lang="ru-RU" dirty="0" smtClean="0"/>
              <a:t> К </a:t>
            </a:r>
            <a:r>
              <a:rPr lang="ru-RU" dirty="0"/>
              <a:t>развитию бессонницы приводят различные этиологические факторы:</a:t>
            </a:r>
            <a:r>
              <a:rPr lang="ru-RU" b="1" dirty="0"/>
              <a:t> </a:t>
            </a:r>
            <a:r>
              <a:rPr lang="ru-RU" dirty="0"/>
              <a:t>нервные перенапряжения, общие инфекции и интоксикации, органические и функциональные заболевания нервной системы, сердца, легких, почек и т.д. Но главная причина бессонницы в настоящее время - нервно-психические переутомления и перенапряжения (стрессы), эмоциональные нарушения с преобладанием тревожного и депрессивного настроения, лишенная системы и размеренности жизнь.</a:t>
            </a:r>
          </a:p>
          <a:p>
            <a:r>
              <a:rPr lang="ru-RU" dirty="0"/>
              <a:t> </a:t>
            </a:r>
            <a:r>
              <a:rPr lang="ru-RU" b="1" u="sng" dirty="0" smtClean="0"/>
              <a:t>Мы </a:t>
            </a:r>
            <a:r>
              <a:rPr lang="ru-RU" b="1" u="sng" dirty="0"/>
              <a:t>выяснили, что представляет из себя бессонница, обозначили ее как реальную проблему, рассмотрели классификации, обозначили ряд причин, выявив самую главную – стресс. Недостаток и дефицит сна приводит к снижению активности, сказывается на всех жизненных процессах человека. Бессонница может развить ряд сложных заболеваний (сердечно-сосудистых, онкологических, психических).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8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4509120"/>
            <a:ext cx="6840760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внимание!!</a:t>
            </a:r>
            <a:r>
              <a:rPr lang="en-US" dirty="0" smtClean="0"/>
              <a:t>&lt;3</a:t>
            </a:r>
            <a:endParaRPr lang="ru-RU" dirty="0"/>
          </a:p>
        </p:txBody>
      </p:sp>
      <p:pic>
        <p:nvPicPr>
          <p:cNvPr id="10243" name="Picture 3" descr="D:\1614544655_98-p-zvezdi-na-belom-fone-1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9168">
            <a:off x="-669024" y="-3959684"/>
            <a:ext cx="10636735" cy="9554064"/>
          </a:xfrm>
          <a:prstGeom prst="rect">
            <a:avLst/>
          </a:prstGeom>
          <a:noFill/>
          <a:scene3d>
            <a:camera prst="isometricOffAxis2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1614547149_18-p-luna-na-belom-fone-24.jp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884" b="89943" l="14766" r="71563"/>
                    </a14:imgEffect>
                    <a14:imgEffect>
                      <a14:artisticTexturizer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98464">
            <a:off x="-1817786" y="-2511596"/>
            <a:ext cx="6005859" cy="715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215a51e4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1256">
            <a:off x="3879707" y="2895148"/>
            <a:ext cx="3859234" cy="215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png-transparent-sheep-animal-sheep-three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2" b="36460" l="74130" r="93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6872" y="2639210"/>
            <a:ext cx="5842001" cy="480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png-transparent-sheep-animal-sheep-three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911" b="93791" l="35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3720" y="2765129"/>
            <a:ext cx="5842000" cy="480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7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6781800" cy="1600200"/>
          </a:xfrm>
        </p:spPr>
        <p:txBody>
          <a:bodyPr>
            <a:normAutofit/>
          </a:bodyPr>
          <a:lstStyle/>
          <a:p>
            <a:r>
              <a:rPr lang="ru-RU" sz="1800" dirty="0"/>
              <a:t>Цель исследования:  </a:t>
            </a:r>
            <a:r>
              <a:rPr lang="ru-RU" sz="1800" u="sng" dirty="0"/>
              <a:t>обозначить бессонницу как реальную проблему среди подростков, остановить моду среди подростков на бесполезные страдания, которые могут стоить самого главного-здоровья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7632848" cy="42462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800" b="1" dirty="0"/>
              <a:t> </a:t>
            </a:r>
            <a:r>
              <a:rPr lang="ru-RU" sz="3800" b="1" dirty="0" smtClean="0"/>
              <a:t>  </a:t>
            </a:r>
            <a:r>
              <a:rPr lang="ru-RU" sz="3800" b="1" dirty="0">
                <a:latin typeface="+mj-lt"/>
              </a:rPr>
              <a:t>Задачи:</a:t>
            </a:r>
          </a:p>
          <a:p>
            <a:pPr lvl="0"/>
            <a:r>
              <a:rPr lang="ru-RU" dirty="0"/>
              <a:t>Раскрыть сущность понятия «бессонница», используя метод поиска информации.</a:t>
            </a:r>
          </a:p>
          <a:p>
            <a:pPr lvl="0"/>
            <a:r>
              <a:rPr lang="ru-RU" dirty="0"/>
              <a:t>Изучить историю популяризации болезни в обществе, среди молодого поколения, используя метод анализа литературы.</a:t>
            </a:r>
          </a:p>
          <a:p>
            <a:pPr lvl="0"/>
            <a:r>
              <a:rPr lang="ru-RU" dirty="0"/>
              <a:t>Показать причины болезни в общем, используя метод поиска информации.</a:t>
            </a:r>
          </a:p>
          <a:p>
            <a:pPr lvl="0"/>
            <a:r>
              <a:rPr lang="ru-RU" dirty="0"/>
              <a:t>Выявить разновидности отсутствия сна.</a:t>
            </a:r>
          </a:p>
          <a:p>
            <a:pPr lvl="0"/>
            <a:r>
              <a:rPr lang="ru-RU" dirty="0"/>
              <a:t>«Бессонница» в массовой культуре, пропаганда.</a:t>
            </a:r>
          </a:p>
          <a:p>
            <a:pPr marL="0" indent="0">
              <a:buNone/>
            </a:pPr>
            <a:r>
              <a:rPr lang="ru-RU" b="1" dirty="0">
                <a:latin typeface="+mj-lt"/>
              </a:rPr>
              <a:t>Гипотеза:</a:t>
            </a:r>
            <a:r>
              <a:rPr lang="ru-RU" dirty="0"/>
              <a:t> Сон будет нормальным у всех, если:</a:t>
            </a:r>
          </a:p>
          <a:p>
            <a:pPr lvl="0"/>
            <a:r>
              <a:rPr lang="ru-RU" dirty="0"/>
              <a:t>Человек осознает во что может обратиться постоянный недосып.</a:t>
            </a:r>
          </a:p>
          <a:p>
            <a:pPr lvl="0"/>
            <a:r>
              <a:rPr lang="ru-RU" dirty="0"/>
              <a:t>Человек сам для себя ставит свое здоровье выше всего остального.</a:t>
            </a:r>
          </a:p>
          <a:p>
            <a:pPr lvl="0"/>
            <a:r>
              <a:rPr lang="ru-RU" dirty="0"/>
              <a:t>Человеку не нравится пребывать в </a:t>
            </a:r>
            <a:r>
              <a:rPr lang="ru-RU" dirty="0" smtClean="0"/>
              <a:t>состоянии  </a:t>
            </a:r>
            <a:r>
              <a:rPr lang="ru-RU" dirty="0"/>
              <a:t>постоянного стресса, раздражительности, уныния, недомогания.</a:t>
            </a:r>
          </a:p>
          <a:p>
            <a:pPr lvl="0"/>
            <a:r>
              <a:rPr lang="ru-RU" dirty="0"/>
              <a:t>Человек будет в гармонии со своим телом и головой, не смотря на воздействия извне.</a:t>
            </a:r>
          </a:p>
          <a:p>
            <a:pPr marL="0" indent="0">
              <a:buNone/>
            </a:pPr>
            <a:r>
              <a:rPr lang="ru-RU" b="1" dirty="0">
                <a:latin typeface="+mj-lt"/>
              </a:rPr>
              <a:t>Объект:</a:t>
            </a:r>
            <a:r>
              <a:rPr lang="ru-RU" b="1" dirty="0"/>
              <a:t> </a:t>
            </a:r>
            <a:r>
              <a:rPr lang="ru-RU" dirty="0"/>
              <a:t>бессонница у подростков.</a:t>
            </a:r>
          </a:p>
          <a:p>
            <a:pPr marL="0" indent="0">
              <a:buNone/>
            </a:pPr>
            <a:r>
              <a:rPr lang="ru-RU" b="1" dirty="0" smtClean="0">
                <a:latin typeface="+mj-lt"/>
              </a:rPr>
              <a:t>Предмет:</a:t>
            </a:r>
            <a:r>
              <a:rPr lang="ru-RU" b="1" dirty="0" smtClean="0"/>
              <a:t> </a:t>
            </a:r>
            <a:r>
              <a:rPr lang="ru-RU" dirty="0" smtClean="0"/>
              <a:t>молодое </a:t>
            </a:r>
            <a:r>
              <a:rPr lang="ru-RU" dirty="0"/>
              <a:t>поколение, подростковая среда.</a:t>
            </a:r>
          </a:p>
          <a:p>
            <a:pPr marL="0" indent="0">
              <a:buNone/>
            </a:pPr>
            <a:r>
              <a:rPr lang="ru-RU" b="1" dirty="0">
                <a:latin typeface="+mj-lt"/>
              </a:rPr>
              <a:t>Теоретическая значимость исследования </a:t>
            </a:r>
            <a:r>
              <a:rPr lang="ru-RU" dirty="0"/>
              <a:t>заключается в обогащении знаний в сфере </a:t>
            </a:r>
            <a:r>
              <a:rPr lang="ru-RU" dirty="0" err="1"/>
              <a:t>сомнологии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49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060848"/>
            <a:ext cx="7550224" cy="2532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такое бессонница. Бессонница у подростка. КЛАССИФИКАЦИИ БЕССОННИЦЫ.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23728" y="5661248"/>
            <a:ext cx="6858000" cy="914400"/>
          </a:xfrm>
        </p:spPr>
        <p:txBody>
          <a:bodyPr/>
          <a:lstStyle/>
          <a:p>
            <a:r>
              <a:rPr lang="ru-RU" b="1" dirty="0" smtClean="0"/>
              <a:t>                     Глава 1</a:t>
            </a:r>
            <a:endParaRPr lang="ru-RU" dirty="0"/>
          </a:p>
        </p:txBody>
      </p:sp>
      <p:pic>
        <p:nvPicPr>
          <p:cNvPr id="7173" name="Picture 5" descr="D:\1681917009_pictures-pibig-info-p-krovat-raskraska-vkontakte-3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467" b="89767" l="5650" r="89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443" y="3861048"/>
            <a:ext cx="4893304" cy="269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:\png-transparent-sheep-animal-line-art-lamb-vintage-retro-old-antique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5" b="100000" l="1750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785" flipH="1">
            <a:off x="5494912" y="2996952"/>
            <a:ext cx="44644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44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188640"/>
            <a:ext cx="7776864" cy="3024336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ru-RU" b="1" u="sng" dirty="0"/>
              <a:t>Бессонница</a:t>
            </a:r>
            <a:r>
              <a:rPr lang="ru-RU" dirty="0"/>
              <a:t> (</a:t>
            </a:r>
            <a:r>
              <a:rPr lang="ru-RU" i="1" dirty="0"/>
              <a:t>по научному </a:t>
            </a:r>
            <a:r>
              <a:rPr lang="ru-RU" b="1" i="1" dirty="0" err="1"/>
              <a:t>инсомния</a:t>
            </a:r>
            <a:r>
              <a:rPr lang="ru-RU" dirty="0"/>
              <a:t>) -это расстройство сна, которое характеризуется его недостаточной продолжительностью, неудовлетворенностью его качеством, невозможностью заснуть или сочетанием всех этих факторов на протяжении долгого времени.</a:t>
            </a:r>
          </a:p>
          <a:p>
            <a:endParaRPr lang="ru-RU" u="sng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204864"/>
            <a:ext cx="3657600" cy="37673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В каждом возрастном периоде люди спят по разному:</a:t>
            </a:r>
          </a:p>
          <a:p>
            <a:r>
              <a:rPr lang="ru-RU" dirty="0" smtClean="0"/>
              <a:t>Младенчество (до 3-х лет)   </a:t>
            </a:r>
            <a:r>
              <a:rPr lang="ru-RU" dirty="0"/>
              <a:t>16—18 </a:t>
            </a:r>
            <a:r>
              <a:rPr lang="ru-RU" dirty="0" smtClean="0"/>
              <a:t>часов</a:t>
            </a:r>
          </a:p>
          <a:p>
            <a:r>
              <a:rPr lang="ru-RU" dirty="0" smtClean="0"/>
              <a:t>Дошкольный возраст (от 3-х до 5 лет) </a:t>
            </a:r>
            <a:r>
              <a:rPr lang="ru-RU" dirty="0"/>
              <a:t>10—12 часов в </a:t>
            </a:r>
            <a:r>
              <a:rPr lang="ru-RU" dirty="0" smtClean="0"/>
              <a:t>сутки</a:t>
            </a:r>
          </a:p>
          <a:p>
            <a:r>
              <a:rPr lang="ru-RU" dirty="0" smtClean="0"/>
              <a:t>Детство (5-12 лет) от 10 часов и меньше</a:t>
            </a:r>
          </a:p>
          <a:p>
            <a:r>
              <a:rPr lang="ru-RU" dirty="0" smtClean="0"/>
              <a:t>Все что далее </a:t>
            </a:r>
            <a:r>
              <a:rPr lang="ru-RU" dirty="0"/>
              <a:t>— </a:t>
            </a:r>
            <a:r>
              <a:rPr lang="ru-RU" dirty="0" smtClean="0"/>
              <a:t>7—8 часов. </a:t>
            </a:r>
            <a:endParaRPr lang="ru-RU" dirty="0"/>
          </a:p>
        </p:txBody>
      </p:sp>
      <p:pic>
        <p:nvPicPr>
          <p:cNvPr id="2050" name="Picture 2" descr="C:\Users\Макс\Desktop\scale_1200.pn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52936"/>
            <a:ext cx="4550716" cy="240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0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8640960" cy="1584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u="sng" dirty="0"/>
              <a:t>Бессонница у подростка</a:t>
            </a:r>
            <a:r>
              <a:rPr lang="ru-RU" sz="2400" dirty="0"/>
              <a:t>-состояние, когда ребенок либо вовсе не спит по ночам, либо спит недостаточно долго, следовательно, организм не восстанавливается полностью, а усталость накапливается все больше, что и приводит к полному отсутствию сна.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87624" y="2708920"/>
            <a:ext cx="6840760" cy="3767328"/>
          </a:xfrm>
        </p:spPr>
        <p:txBody>
          <a:bodyPr>
            <a:normAutofit fontScale="70000" lnSpcReduction="20000"/>
          </a:bodyPr>
          <a:lstStyle/>
          <a:p>
            <a:r>
              <a:rPr lang="ru-RU" u="sng" dirty="0"/>
              <a:t>В подростковом возрасте </a:t>
            </a:r>
            <a:r>
              <a:rPr lang="ru-RU" dirty="0"/>
              <a:t>гормон, отвечающий за засыпание-</a:t>
            </a:r>
            <a:r>
              <a:rPr lang="ru-RU" b="1" u="sng" dirty="0"/>
              <a:t>мелатонин, вырабатывается медленнее</a:t>
            </a:r>
            <a:r>
              <a:rPr lang="ru-RU" dirty="0"/>
              <a:t>, чем у детей и взрослых</a:t>
            </a:r>
            <a:r>
              <a:rPr lang="ru-RU" dirty="0" smtClean="0"/>
              <a:t>. Выработка мелатонина </a:t>
            </a:r>
            <a:r>
              <a:rPr lang="ru-RU" u="sng" dirty="0" smtClean="0"/>
              <a:t>замедляется еще сильнее </a:t>
            </a:r>
            <a:r>
              <a:rPr lang="ru-RU" dirty="0" smtClean="0"/>
              <a:t>из-за чрезмерных интеллектуальных </a:t>
            </a:r>
            <a:r>
              <a:rPr lang="ru-RU" dirty="0"/>
              <a:t>и </a:t>
            </a:r>
            <a:r>
              <a:rPr lang="ru-RU" dirty="0" smtClean="0"/>
              <a:t>физических нагрузок, отсутствия </a:t>
            </a:r>
            <a:r>
              <a:rPr lang="ru-RU" dirty="0"/>
              <a:t>режима сна и распорядка </a:t>
            </a:r>
            <a:r>
              <a:rPr lang="ru-RU" dirty="0" smtClean="0"/>
              <a:t>дня, что часто сопутствует подросткам </a:t>
            </a:r>
          </a:p>
          <a:p>
            <a:r>
              <a:rPr lang="ru-RU" dirty="0"/>
              <a:t>Подросткам вследствие возрастных изменений в организме, связанных с половым созреванием, </a:t>
            </a:r>
            <a:r>
              <a:rPr lang="ru-RU" b="1" u="sng" dirty="0"/>
              <a:t>требуется около 8-9 часов сна в сутки</a:t>
            </a:r>
            <a:r>
              <a:rPr lang="ru-RU" b="1" dirty="0"/>
              <a:t>, </a:t>
            </a:r>
            <a:r>
              <a:rPr lang="ru-RU" dirty="0"/>
              <a:t>но, если говорить по существу </a:t>
            </a:r>
            <a:r>
              <a:rPr lang="ru-RU" b="1" u="sng" dirty="0"/>
              <a:t>они спят около 6 часов, бывает даже меньше</a:t>
            </a:r>
            <a:r>
              <a:rPr lang="ru-RU" b="1" dirty="0" smtClean="0"/>
              <a:t>.</a:t>
            </a:r>
            <a:r>
              <a:rPr lang="ru-RU" b="1" dirty="0"/>
              <a:t> Полное отсутствие сна приводит к нехватке мелатонина в организме подростка, из за этого человеку приходится </a:t>
            </a:r>
            <a:r>
              <a:rPr lang="ru-RU" b="1" dirty="0" smtClean="0"/>
              <a:t>учиться спать заново. 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816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36904" cy="1096144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Микро вывод: </a:t>
            </a:r>
            <a:r>
              <a:rPr lang="ru-RU" sz="1800" u="sng" dirty="0"/>
              <a:t>интенсивные занятия умственной и физической активностью, а также неполноценный отдых, повышенная эмоциональная нагрузка могут привести к нарушению сна у подрастающего организма</a:t>
            </a:r>
            <a:r>
              <a:rPr lang="ru-RU" sz="2400" u="sng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700808"/>
            <a:ext cx="9006817" cy="1656184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Также</a:t>
            </a:r>
            <a:r>
              <a:rPr lang="ru-RU" sz="2400" dirty="0"/>
              <a:t>, согласно современным представлениям, </a:t>
            </a:r>
            <a:r>
              <a:rPr lang="ru-RU" sz="2400" u="sng" dirty="0"/>
              <a:t>сон – не только отдых, но и работа, направленная на переработку различной информации, накопленной за день </a:t>
            </a:r>
            <a:r>
              <a:rPr lang="ru-RU" sz="2400" dirty="0"/>
              <a:t>- на это обязательно должно быть отведено время, </a:t>
            </a:r>
            <a:r>
              <a:rPr lang="ru-RU" sz="2400" u="sng" dirty="0"/>
              <a:t>как </a:t>
            </a:r>
            <a:r>
              <a:rPr lang="ru-RU" sz="2400" u="sng" dirty="0" smtClean="0"/>
              <a:t> </a:t>
            </a:r>
            <a:r>
              <a:rPr lang="ru-RU" sz="2400" u="sng" dirty="0"/>
              <a:t>у взрослых так и у детей.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91880" y="3501008"/>
            <a:ext cx="5472608" cy="2232248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Поэтому для того чтобы справиться с бессонницей, нужно решать не одну, а сразу две задачи: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во-первых,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/>
              <a:t>избавиться от самой бессонницы, 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вторых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/>
              <a:t>от ее причины — т.е. от того заболевания или расстройства, которое ее вызывает. </a:t>
            </a:r>
          </a:p>
          <a:p>
            <a:endParaRPr lang="ru-RU" sz="2400" dirty="0"/>
          </a:p>
        </p:txBody>
      </p:sp>
      <p:pic>
        <p:nvPicPr>
          <p:cNvPr id="1028" name="Picture 4" descr="C:\Users\Макс\Desktop\besson4-1536x1035.jpe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340068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273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476672"/>
            <a:ext cx="7543800" cy="56886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500" b="1" dirty="0" smtClean="0"/>
              <a:t>Классификация </a:t>
            </a:r>
            <a:r>
              <a:rPr lang="ru-RU" sz="4500" b="1" dirty="0"/>
              <a:t>бессонницы(виды</a:t>
            </a:r>
            <a:r>
              <a:rPr lang="ru-RU" sz="4500" b="1" dirty="0" smtClean="0"/>
              <a:t>): </a:t>
            </a:r>
          </a:p>
          <a:p>
            <a:pPr marL="457200" lvl="0" indent="-457200">
              <a:buAutoNum type="arabicPeriod"/>
            </a:pPr>
            <a:r>
              <a:rPr lang="ru-RU" sz="2900" b="1" dirty="0" smtClean="0"/>
              <a:t>Транзиторная</a:t>
            </a:r>
            <a:r>
              <a:rPr lang="ru-RU" dirty="0" smtClean="0"/>
              <a:t> </a:t>
            </a:r>
            <a:r>
              <a:rPr lang="ru-RU" sz="2600" b="1" i="1" dirty="0"/>
              <a:t>(переходящая) </a:t>
            </a:r>
            <a:r>
              <a:rPr lang="ru-RU" sz="2600" dirty="0" err="1"/>
              <a:t>инсомния</a:t>
            </a:r>
            <a:r>
              <a:rPr lang="ru-RU" sz="2600" dirty="0"/>
              <a:t> </a:t>
            </a:r>
            <a:r>
              <a:rPr lang="ru-RU" sz="2600" b="1" u="sng" dirty="0"/>
              <a:t>длится не более недели</a:t>
            </a:r>
            <a:r>
              <a:rPr lang="ru-RU" sz="2600" dirty="0"/>
              <a:t>, связана с какими-либо эмоциональными переживаниями или </a:t>
            </a:r>
            <a:r>
              <a:rPr lang="ru-RU" sz="2600" dirty="0" smtClean="0"/>
              <a:t>ощущением </a:t>
            </a:r>
            <a:r>
              <a:rPr lang="ru-RU" sz="2600" dirty="0"/>
              <a:t>перемен в жизни. Она возникает периодически, т.е. появляется время от </a:t>
            </a:r>
            <a:r>
              <a:rPr lang="ru-RU" sz="2600" dirty="0" smtClean="0"/>
              <a:t>времени, и будучи </a:t>
            </a:r>
            <a:r>
              <a:rPr lang="ru-RU" sz="2600" dirty="0"/>
              <a:t>обусловлена какими-то ситуациями</a:t>
            </a:r>
            <a:r>
              <a:rPr lang="ru-RU" sz="2600" dirty="0" smtClean="0"/>
              <a:t>,</a:t>
            </a:r>
            <a:r>
              <a:rPr lang="ru-RU" sz="2600" dirty="0"/>
              <a:t> </a:t>
            </a:r>
            <a:r>
              <a:rPr lang="ru-RU" sz="2600" dirty="0" smtClean="0"/>
              <a:t> </a:t>
            </a:r>
            <a:r>
              <a:rPr lang="ru-RU" sz="2600" dirty="0"/>
              <a:t>пройдет как только они исчезнут.</a:t>
            </a:r>
            <a:r>
              <a:rPr lang="ru-RU" sz="2600" dirty="0" smtClean="0"/>
              <a:t> Такой </a:t>
            </a:r>
            <a:r>
              <a:rPr lang="ru-RU" sz="2600" dirty="0"/>
              <a:t>тип неопасен для человека, так что вмешательства медицины </a:t>
            </a:r>
            <a:r>
              <a:rPr lang="ru-RU" sz="2600" dirty="0" smtClean="0"/>
              <a:t>не требуется.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ru-RU" sz="2900" b="1" dirty="0"/>
              <a:t>Кратковременная</a:t>
            </a:r>
            <a:r>
              <a:rPr lang="ru-RU" dirty="0"/>
              <a:t> </a:t>
            </a:r>
            <a:r>
              <a:rPr lang="ru-RU" b="1" i="1" dirty="0"/>
              <a:t>(</a:t>
            </a:r>
            <a:r>
              <a:rPr lang="ru-RU" sz="2600" b="1" i="1" dirty="0"/>
              <a:t>острая</a:t>
            </a:r>
            <a:r>
              <a:rPr lang="ru-RU" b="1" i="1" dirty="0"/>
              <a:t>) </a:t>
            </a:r>
            <a:r>
              <a:rPr lang="ru-RU" sz="2600" dirty="0" err="1"/>
              <a:t>инсомния</a:t>
            </a:r>
            <a:r>
              <a:rPr lang="ru-RU" sz="2600" dirty="0"/>
              <a:t>  </a:t>
            </a:r>
            <a:r>
              <a:rPr lang="ru-RU" sz="2600" b="1" u="sng" dirty="0"/>
              <a:t>длится от 1 до 4х недель</a:t>
            </a:r>
            <a:r>
              <a:rPr lang="ru-RU" sz="2600" dirty="0"/>
              <a:t>. При такой форме нарушение сна будет иметь более выраженный характер, а последствия станут значительны. Она возникает уже в связи с какими-то более серьезными стрессами и психическими травмами. В добавок, человек начинает фиксироваться на проблеме расстройства сна, что влечет за собой усиление эмоционального страдания. Именно здесь  нельзя упустить момент с медицинским вмешательством, т.к. человек уже не может справиться с этим самостоятельно. Обычно эпизоды кратковременной бессонницы легко поддаются лечению снотворными препаратами, которыми не стоит увлекаться без рекомендаций специалиста.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ru-RU" sz="2900" b="1" dirty="0"/>
              <a:t>Хроническая </a:t>
            </a:r>
            <a:r>
              <a:rPr lang="ru-RU" sz="2600" dirty="0"/>
              <a:t>бессонница </a:t>
            </a:r>
            <a:r>
              <a:rPr lang="ru-RU" sz="2600" b="1" u="sng" dirty="0"/>
              <a:t>характеризуется повторяющимися эпизодами нарушений сна не менее 3 раз за неделю на протяжении не менее 3 </a:t>
            </a:r>
            <a:r>
              <a:rPr lang="ru-RU" sz="2600" b="1" u="sng" dirty="0" smtClean="0"/>
              <a:t>месяцев</a:t>
            </a:r>
            <a:r>
              <a:rPr lang="ru-RU" sz="2600" b="1" dirty="0" smtClean="0"/>
              <a:t>. </a:t>
            </a:r>
            <a:r>
              <a:rPr lang="ru-RU" sz="2600" dirty="0"/>
              <a:t>С</a:t>
            </a:r>
            <a:r>
              <a:rPr lang="ru-RU" sz="2600" dirty="0" smtClean="0"/>
              <a:t>вязана </a:t>
            </a:r>
            <a:r>
              <a:rPr lang="ru-RU" sz="2600" dirty="0"/>
              <a:t>чаще всего с физическими или психическими заболеваниями (например, сердечная недостаточность, депрессия, гиподинамия, </a:t>
            </a:r>
            <a:r>
              <a:rPr lang="ru-RU" sz="2600" dirty="0" smtClean="0"/>
              <a:t>стресс), а также может </a:t>
            </a:r>
            <a:r>
              <a:rPr lang="ru-RU" sz="2600" dirty="0"/>
              <a:t>быть вызвана длительным применением некоторых лекарств, злоупотреблением алкоголя или психотропных веществ. </a:t>
            </a:r>
            <a:r>
              <a:rPr lang="ru-RU" sz="2600" b="1" i="1" u="sng" dirty="0"/>
              <a:t>Выделяют отдельные подтипы хронической </a:t>
            </a:r>
            <a:r>
              <a:rPr lang="ru-RU" sz="2600" b="1" i="1" u="sng" dirty="0" err="1"/>
              <a:t>инсомнии</a:t>
            </a:r>
            <a:r>
              <a:rPr lang="ru-RU" sz="2600" dirty="0" smtClean="0"/>
              <a:t>. В чистой форме такие подтипы </a:t>
            </a:r>
            <a:r>
              <a:rPr lang="ru-RU" sz="2600" dirty="0"/>
              <a:t>встречаются </a:t>
            </a:r>
            <a:r>
              <a:rPr lang="ru-RU" sz="2600" dirty="0" smtClean="0"/>
              <a:t>редко и представляют собой совокупность. </a:t>
            </a:r>
          </a:p>
        </p:txBody>
      </p:sp>
    </p:spTree>
    <p:extLst>
      <p:ext uri="{BB962C8B-B14F-4D97-AF65-F5344CB8AC3E}">
        <p14:creationId xmlns:p14="http://schemas.microsoft.com/office/powerpoint/2010/main" val="134007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9015" y="630115"/>
            <a:ext cx="7704856" cy="56886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8600" b="1" dirty="0" smtClean="0"/>
              <a:t>Подтипы хронической бессонницы:</a:t>
            </a:r>
          </a:p>
          <a:p>
            <a:pPr marL="457200" lvl="1" indent="-457200">
              <a:buAutoNum type="arabicPeriod"/>
            </a:pPr>
            <a:r>
              <a:rPr lang="ru-RU" sz="7400" b="1" dirty="0" smtClean="0"/>
              <a:t>Психофизиологическая</a:t>
            </a:r>
            <a:r>
              <a:rPr lang="ru-RU" sz="5500" dirty="0" smtClean="0"/>
              <a:t> </a:t>
            </a:r>
            <a:r>
              <a:rPr lang="ru-RU" sz="4900" dirty="0" err="1"/>
              <a:t>инсомния</a:t>
            </a:r>
            <a:r>
              <a:rPr lang="ru-RU" sz="4900" dirty="0"/>
              <a:t> – </a:t>
            </a:r>
            <a:r>
              <a:rPr lang="ru-RU" sz="4900" u="sng" dirty="0"/>
              <a:t>характеризуется повышением уровня </a:t>
            </a:r>
            <a:r>
              <a:rPr lang="ru-RU" sz="4900" u="sng" dirty="0" err="1"/>
              <a:t>соматизированного</a:t>
            </a:r>
            <a:r>
              <a:rPr lang="ru-RU" sz="4900" u="sng" dirty="0"/>
              <a:t> напряжения и беспокойством пациента в отношении имеющихся у него расстройств сна, которые появляются в вечернее(ночное) время и препятствует засыпанию. </a:t>
            </a:r>
            <a:r>
              <a:rPr lang="ru-RU" sz="4900" dirty="0"/>
              <a:t>Для таких больных характерна «</a:t>
            </a:r>
            <a:r>
              <a:rPr lang="ru-RU" sz="4900" dirty="0" err="1"/>
              <a:t>зациклинность</a:t>
            </a:r>
            <a:r>
              <a:rPr lang="ru-RU" sz="4900" dirty="0"/>
              <a:t>» на вопросе своего сна и «боязнь постели»: вечером, когда наступает время ложиться в постель, возникает «предвосхищение» неудачи, что усиливает </a:t>
            </a:r>
            <a:r>
              <a:rPr lang="ru-RU" sz="4900" dirty="0" err="1"/>
              <a:t>соматизированное</a:t>
            </a:r>
            <a:r>
              <a:rPr lang="ru-RU" sz="4900" dirty="0"/>
              <a:t> напряжение и еще больше препятствует засыпанию</a:t>
            </a:r>
            <a:r>
              <a:rPr lang="ru-RU" sz="4900" dirty="0" smtClean="0"/>
              <a:t>.</a:t>
            </a:r>
          </a:p>
          <a:p>
            <a:pPr marL="457200" lvl="1" indent="-457200">
              <a:buFont typeface="Arial" pitchFamily="34" charset="0"/>
              <a:buAutoNum type="arabicPeriod"/>
            </a:pPr>
            <a:r>
              <a:rPr lang="ru-RU" sz="7400" b="1" dirty="0"/>
              <a:t>Идиопатическая </a:t>
            </a:r>
            <a:r>
              <a:rPr lang="ru-RU" sz="4900" dirty="0" err="1"/>
              <a:t>инсомния</a:t>
            </a:r>
            <a:r>
              <a:rPr lang="ru-RU" sz="4900" dirty="0"/>
              <a:t> – </a:t>
            </a:r>
            <a:r>
              <a:rPr lang="ru-RU" sz="4900" u="sng" dirty="0"/>
              <a:t>характеризуется наличием нарушений сна на протяжении всей предшествующей жизни пациента. </a:t>
            </a:r>
            <a:r>
              <a:rPr lang="ru-RU" sz="4900" dirty="0"/>
              <a:t>Дебютирует она в раннем детстве или в школьном возрасте и течет без периодов улучшения. </a:t>
            </a:r>
          </a:p>
          <a:p>
            <a:pPr marL="457200" lvl="1" indent="-457200">
              <a:buFont typeface="Arial" pitchFamily="34" charset="0"/>
              <a:buAutoNum type="arabicPeriod"/>
            </a:pPr>
            <a:r>
              <a:rPr lang="ru-RU" sz="7400" b="1" dirty="0"/>
              <a:t>Парадоксальная </a:t>
            </a:r>
            <a:r>
              <a:rPr lang="ru-RU" sz="4900" dirty="0" err="1"/>
              <a:t>инсомния</a:t>
            </a:r>
            <a:r>
              <a:rPr lang="ru-RU" sz="4900" dirty="0"/>
              <a:t> </a:t>
            </a:r>
            <a:r>
              <a:rPr lang="ru-RU" sz="4900" u="sng" dirty="0"/>
              <a:t>– отличается от других видов тем, что пациент предъявляет жалобы на значительное расстройство сна и ухудшение дневного самочувствия, что не соответствует степени нарушения объективной картины сна</a:t>
            </a:r>
            <a:r>
              <a:rPr lang="ru-RU" sz="4900" u="sng" dirty="0" smtClean="0"/>
              <a:t>.</a:t>
            </a:r>
          </a:p>
          <a:p>
            <a:pPr marL="457200" lvl="1" indent="-457200">
              <a:buFont typeface="Arial" pitchFamily="34" charset="0"/>
              <a:buAutoNum type="arabicPeriod"/>
            </a:pPr>
            <a:endParaRPr lang="ru-RU" sz="4900" dirty="0"/>
          </a:p>
          <a:p>
            <a:pPr marL="457200" lvl="1" indent="-457200">
              <a:buFont typeface="Arial" pitchFamily="34" charset="0"/>
              <a:buAutoNum type="arabicPeriod"/>
            </a:pPr>
            <a:endParaRPr lang="ru-RU" sz="4900" dirty="0" smtClean="0"/>
          </a:p>
          <a:p>
            <a:pPr marL="457200" lvl="1" indent="-457200">
              <a:buAutoNum type="arabicPeriod"/>
            </a:pPr>
            <a:endParaRPr lang="ru-RU" sz="4900" dirty="0"/>
          </a:p>
          <a:p>
            <a:pPr marL="457200" lvl="1" indent="-457200">
              <a:buFont typeface="Arial" pitchFamily="34" charset="0"/>
              <a:buAutoNum type="arabicPeriod"/>
            </a:pPr>
            <a:endParaRPr lang="ru-RU" sz="4900" dirty="0" smtClean="0"/>
          </a:p>
          <a:p>
            <a:pPr marL="457200" lvl="1" indent="-457200">
              <a:buFont typeface="Arial" pitchFamily="34" charset="0"/>
              <a:buAutoNum type="arabicPeriod"/>
            </a:pPr>
            <a:endParaRPr lang="ru-RU" dirty="0"/>
          </a:p>
          <a:p>
            <a:pPr marL="320040" lvl="1" indent="0">
              <a:buNone/>
            </a:pPr>
            <a:r>
              <a:rPr lang="ru-RU" sz="2800" dirty="0"/>
              <a:t> </a:t>
            </a:r>
            <a:endParaRPr lang="ru-RU" dirty="0" smtClean="0"/>
          </a:p>
          <a:p>
            <a:pPr marL="274320" lvl="1"/>
            <a:endParaRPr lang="ru-RU" sz="2000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20472" y="1412776"/>
            <a:ext cx="3225552" cy="3695320"/>
          </a:xfrm>
        </p:spPr>
        <p:txBody>
          <a:bodyPr>
            <a:normAutofit fontScale="32500" lnSpcReduction="20000"/>
          </a:bodyPr>
          <a:lstStyle/>
          <a:p>
            <a:pPr marL="514350" indent="-514350">
              <a:buAutoNum type="arabicPeriod" startAt="4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09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548680"/>
            <a:ext cx="7848872" cy="57606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500" dirty="0" smtClean="0">
                <a:solidFill>
                  <a:srgbClr val="C00000"/>
                </a:solidFill>
              </a:rPr>
              <a:t>4. </a:t>
            </a:r>
            <a:r>
              <a:rPr lang="ru-RU" sz="3200" b="1" dirty="0" smtClean="0"/>
              <a:t>Нарушение гигиены сна </a:t>
            </a:r>
            <a:r>
              <a:rPr lang="ru-RU" dirty="0" smtClean="0"/>
              <a:t>– </a:t>
            </a:r>
            <a:r>
              <a:rPr lang="ru-RU" sz="2100" dirty="0" smtClean="0"/>
              <a:t>представляет собой самую распространенную форму расстройства сна у детей, подростков и пожилых людей. </a:t>
            </a:r>
            <a:r>
              <a:rPr lang="ru-RU" sz="2100" u="sng" dirty="0" smtClean="0"/>
              <a:t>Ведущими причинами развития этого вида </a:t>
            </a:r>
            <a:r>
              <a:rPr lang="ru-RU" sz="2100" u="sng" dirty="0" err="1" smtClean="0"/>
              <a:t>инсомнии</a:t>
            </a:r>
            <a:r>
              <a:rPr lang="ru-RU" sz="2100" u="sng" dirty="0" smtClean="0"/>
              <a:t> считается нерегулярное время укладывания, дневные засыпания, которые свойственны каждому человеку, употребление алкоголя, кофеина, никотина перед сном, физическое и умственное перенапряжение.</a:t>
            </a:r>
          </a:p>
          <a:p>
            <a:pPr marL="0" lvl="1" indent="0">
              <a:buNone/>
            </a:pPr>
            <a:r>
              <a:rPr lang="ru-RU" sz="2500" dirty="0" smtClean="0">
                <a:solidFill>
                  <a:srgbClr val="C00000"/>
                </a:solidFill>
              </a:rPr>
              <a:t>5. </a:t>
            </a:r>
            <a:r>
              <a:rPr lang="ru-RU" sz="3200" b="1" dirty="0" err="1" smtClean="0"/>
              <a:t>Инсомния</a:t>
            </a:r>
            <a:r>
              <a:rPr lang="ru-RU" sz="3200" b="1" dirty="0" smtClean="0"/>
              <a:t> при приеме лекарственных или других препаратов</a:t>
            </a:r>
            <a:r>
              <a:rPr lang="ru-RU" dirty="0" smtClean="0"/>
              <a:t> </a:t>
            </a:r>
            <a:r>
              <a:rPr lang="ru-RU" sz="2100" b="1" i="1" dirty="0" smtClean="0"/>
              <a:t>(лекарственно-индуцированная </a:t>
            </a:r>
            <a:r>
              <a:rPr lang="ru-RU" sz="2100" b="1" i="1" dirty="0" err="1" smtClean="0"/>
              <a:t>инсомния</a:t>
            </a:r>
            <a:r>
              <a:rPr lang="ru-RU" sz="2100" b="1" i="1" dirty="0" smtClean="0"/>
              <a:t>)</a:t>
            </a:r>
            <a:r>
              <a:rPr lang="ru-RU" sz="2100" i="1" dirty="0" smtClean="0"/>
              <a:t> </a:t>
            </a:r>
            <a:r>
              <a:rPr lang="ru-RU" sz="2100" dirty="0" smtClean="0"/>
              <a:t>– развивается как на фоне приема, так и после отмены фармакологических субстанций. При этом проявляются эффекты привыкания ( необходимость увеличения дозы препарата для получения того же эффекта) и зависимости ( развитие абстинентного синдрома на фоне отмены препарата). Характерен также феномен «рикошетной </a:t>
            </a:r>
            <a:r>
              <a:rPr lang="ru-RU" sz="2100" dirty="0" err="1" smtClean="0"/>
              <a:t>инсомнии</a:t>
            </a:r>
            <a:r>
              <a:rPr lang="ru-RU" sz="2100" dirty="0" smtClean="0"/>
              <a:t>» - временное ухудшение сна ( не хуже базовых показателей до начала лечения) после отмены снотворных препаратов. В эту группу входит </a:t>
            </a:r>
            <a:r>
              <a:rPr lang="ru-RU" sz="2100" dirty="0" err="1" smtClean="0"/>
              <a:t>инсомния</a:t>
            </a:r>
            <a:r>
              <a:rPr lang="ru-RU" sz="2100" dirty="0" smtClean="0"/>
              <a:t> на фоне приема алкоголя.</a:t>
            </a:r>
          </a:p>
          <a:p>
            <a:pPr marL="0" lvl="1" indent="0">
              <a:buNone/>
            </a:pPr>
            <a:r>
              <a:rPr lang="ru-RU" sz="2500" dirty="0" smtClean="0">
                <a:solidFill>
                  <a:srgbClr val="C00000"/>
                </a:solidFill>
              </a:rPr>
              <a:t>6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/>
              <a:t>Бессонница вследствие апноэ </a:t>
            </a:r>
            <a:r>
              <a:rPr lang="ru-RU" sz="2100" b="1" i="1" dirty="0" smtClean="0"/>
              <a:t>(</a:t>
            </a:r>
            <a:r>
              <a:rPr lang="ru-RU" sz="2100" b="1" i="1" dirty="0" err="1" smtClean="0"/>
              <a:t>apnoe</a:t>
            </a:r>
            <a:r>
              <a:rPr lang="ru-RU" sz="2100" b="1" i="1" dirty="0" smtClean="0"/>
              <a:t> - отсутствие дыхания) </a:t>
            </a:r>
            <a:r>
              <a:rPr lang="ru-RU" sz="2100" dirty="0" smtClean="0"/>
              <a:t>- Бессонница возникает в результате просыпания больного, у которого на время во сне прекращается дыхание (на период не менее 10 секунд). Апноэ бывает либо при поражении центральной нервной системы, либо при патологии дыхательных путей. Бессонница может развиться в качестве первичного заболевания, в виде вторичного проявления при психических расстройствах, тревожных состояниях, употреблении лекарственных препаратов или терапевтических заболеваниях, а также в сочетании с другими нарушениями сна, например с апноэ во сне.</a:t>
            </a:r>
          </a:p>
          <a:p>
            <a:pPr marL="0" lvl="1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76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581</TotalTime>
  <Words>2023</Words>
  <Application>Microsoft Office PowerPoint</Application>
  <PresentationFormat>Экран (4:3)</PresentationFormat>
  <Paragraphs>90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NewsPrint</vt:lpstr>
      <vt:lpstr>Бессонница- проблема, стоящая внимания.</vt:lpstr>
      <vt:lpstr>Цель исследования:  обозначить бессонницу как реальную проблему среди подростков, остановить моду среди подростков на бесполезные страдания, которые могут стоить самого главного-здоровья</vt:lpstr>
      <vt:lpstr>Что такое бессонница. Бессонница у подростка. КЛАССИФИКАЦИИ БЕССОННИЦЫ.</vt:lpstr>
      <vt:lpstr>Презентация PowerPoint</vt:lpstr>
      <vt:lpstr>Презентация PowerPoint</vt:lpstr>
      <vt:lpstr>Микро вывод: интенсивные занятия умственной и физической активностью, а также неполноценный отдых, повышенная эмоциональная нагрузка могут привести к нарушению сна у подрастающего организма.</vt:lpstr>
      <vt:lpstr>Презентация PowerPoint</vt:lpstr>
      <vt:lpstr>Презентация PowerPoint</vt:lpstr>
      <vt:lpstr>Презентация PowerPoint</vt:lpstr>
      <vt:lpstr>Вывод:</vt:lpstr>
      <vt:lpstr>СТРЕСС КАК ОДНА ИЗ ГЛАВНЫХ ПРИЧИН ПРОЯВЛЕНИЯ БЕССОННИЦЫ.</vt:lpstr>
      <vt:lpstr>Презентация PowerPoint</vt:lpstr>
      <vt:lpstr>Презентация PowerPoint</vt:lpstr>
      <vt:lpstr>КАК БОРОТЬСЯ С ОТСУТСТВИЕМ СНА.</vt:lpstr>
      <vt:lpstr>Презентация PowerPoint</vt:lpstr>
      <vt:lpstr>Презентация PowerPoint</vt:lpstr>
      <vt:lpstr>Вывод:</vt:lpstr>
      <vt:lpstr>Заключение.</vt:lpstr>
      <vt:lpstr>Спасибо за внимание!!&lt;3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</dc:creator>
  <cp:lastModifiedBy>Макс</cp:lastModifiedBy>
  <cp:revision>47</cp:revision>
  <dcterms:created xsi:type="dcterms:W3CDTF">2023-12-16T07:59:36Z</dcterms:created>
  <dcterms:modified xsi:type="dcterms:W3CDTF">2023-12-17T08:49:38Z</dcterms:modified>
</cp:coreProperties>
</file>