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80" r:id="rId2"/>
    <p:sldId id="269" r:id="rId3"/>
    <p:sldId id="274" r:id="rId4"/>
    <p:sldId id="277" r:id="rId5"/>
    <p:sldId id="278" r:id="rId6"/>
    <p:sldId id="265" r:id="rId7"/>
    <p:sldId id="272" r:id="rId8"/>
    <p:sldId id="260" r:id="rId9"/>
    <p:sldId id="275" r:id="rId10"/>
    <p:sldId id="261" r:id="rId11"/>
    <p:sldId id="262" r:id="rId12"/>
    <p:sldId id="263" r:id="rId13"/>
    <p:sldId id="264" r:id="rId14"/>
    <p:sldId id="271" r:id="rId15"/>
    <p:sldId id="266" r:id="rId16"/>
    <p:sldId id="27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27.03.2017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cover dir="l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27.03.2017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cover dir="l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27.03.2017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cover dir="l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27.03.2017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cover dir="l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27.03.2017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27.03.2017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cover dir="l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27.03.2017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cover dir="l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27.03.2017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ransition spd="med">
    <p:cover dir="l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11" Type="http://schemas.openxmlformats.org/officeDocument/2006/relationships/image" Target="../media/image43.png"/><Relationship Id="rId5" Type="http://schemas.openxmlformats.org/officeDocument/2006/relationships/image" Target="../media/image37.png"/><Relationship Id="rId10" Type="http://schemas.openxmlformats.org/officeDocument/2006/relationships/image" Target="../media/image42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ikipedia.ru/" TargetMode="External"/><Relationship Id="rId2" Type="http://schemas.openxmlformats.org/officeDocument/2006/relationships/hyperlink" Target="http://wreferat.baza-referat.ru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7862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Районный конкурс по математике «Пифагоровы чтения»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Номинация «Теорема Пифагора»</a:t>
            </a:r>
          </a:p>
          <a:p>
            <a:pPr algn="ctr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Проект</a:t>
            </a:r>
          </a:p>
          <a:p>
            <a:pPr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«Простота , красота и значимость Теоремы Пифагора »</a:t>
            </a:r>
          </a:p>
          <a:p>
            <a:pPr algn="ctr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Подготовил: Пугачёв Арсений,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обучающийся 8А класса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Руководитель: Дыченкова Ольга Альбертовна,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учитель математики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г. Певек</a:t>
            </a:r>
          </a:p>
          <a:p>
            <a:pPr algn="ctr">
              <a:buNone/>
            </a:pPr>
            <a:endParaRPr lang="ru-RU" sz="18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Autofit/>
          </a:bodyPr>
          <a:lstStyle/>
          <a:p>
            <a:pPr algn="ctr"/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Муниципальное бюджетное общеобразовательное учреждение </a:t>
            </a:r>
            <a:br>
              <a:rPr lang="ru-RU" sz="1800" b="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0" dirty="0" smtClean="0">
                <a:latin typeface="Times New Roman" pitchFamily="18" charset="0"/>
                <a:cs typeface="Times New Roman" pitchFamily="18" charset="0"/>
              </a:rPr>
              <a:t>«Центр образования  г. Певек»</a:t>
            </a:r>
            <a:endParaRPr lang="ru-RU" sz="1800" b="0" dirty="0"/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Podobnye treugolniki proof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2071678"/>
            <a:ext cx="3808730" cy="2453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000496" y="1643050"/>
            <a:ext cx="4786346" cy="421484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Пусть 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ABC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есть прямоугольный треугольник с прямым углом 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Проведём высоту из 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и обозначим её основание через 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Треугольник 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ACH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подобен треугольнику 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ABC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по двум углам. Аналогично, треугольник 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CBH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 подобен 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ABC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Пусть: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Получаем: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                по свойству пропорции </a:t>
            </a:r>
          </a:p>
          <a:p>
            <a:pPr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имеем: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Сложив, получаем: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Или: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Что и требовалось доказать.</a:t>
            </a:r>
          </a:p>
          <a:p>
            <a:pPr algn="just">
              <a:buNone/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sz="1400" dirty="0" smtClean="0"/>
          </a:p>
          <a:p>
            <a:pPr algn="just">
              <a:buNone/>
            </a:pPr>
            <a:endParaRPr lang="ru-RU" sz="1400" dirty="0" smtClean="0"/>
          </a:p>
          <a:p>
            <a:pPr algn="just">
              <a:buNone/>
            </a:pPr>
            <a:endParaRPr lang="ru-RU" sz="14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Доказательство 3 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Среди доказательств теоремы Пифагора алгебраическим методом первое место (возможно самое древнее) занимает доказательство, использующее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подобие треугольников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 contrast="40000"/>
          </a:blip>
          <a:srcRect/>
          <a:stretch>
            <a:fillRect/>
          </a:stretch>
        </p:blipFill>
        <p:spPr bwMode="auto">
          <a:xfrm>
            <a:off x="4000496" y="2786058"/>
            <a:ext cx="2000264" cy="215471"/>
          </a:xfrm>
          <a:prstGeom prst="rect">
            <a:avLst/>
          </a:prstGeom>
          <a:noFill/>
        </p:spPr>
      </p:pic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76200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 contrast="40000"/>
          </a:blip>
          <a:srcRect/>
          <a:stretch>
            <a:fillRect/>
          </a:stretch>
        </p:blipFill>
        <p:spPr bwMode="auto">
          <a:xfrm>
            <a:off x="4071934" y="3357562"/>
            <a:ext cx="1228725" cy="571500"/>
          </a:xfrm>
          <a:prstGeom prst="rect">
            <a:avLst/>
          </a:prstGeom>
          <a:noFill/>
        </p:spPr>
      </p:pic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 contrast="40000"/>
          </a:blip>
          <a:srcRect/>
          <a:stretch>
            <a:fillRect/>
          </a:stretch>
        </p:blipFill>
        <p:spPr bwMode="auto">
          <a:xfrm>
            <a:off x="4000497" y="4714884"/>
            <a:ext cx="2214578" cy="376949"/>
          </a:xfrm>
          <a:prstGeom prst="rect">
            <a:avLst/>
          </a:prstGeom>
          <a:noFill/>
        </p:spPr>
      </p:pic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42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/>
          </a:blip>
          <a:srcRect/>
          <a:stretch>
            <a:fillRect/>
          </a:stretch>
        </p:blipFill>
        <p:spPr bwMode="auto">
          <a:xfrm>
            <a:off x="4000496" y="4071942"/>
            <a:ext cx="1866900" cy="357190"/>
          </a:xfrm>
          <a:prstGeom prst="rect">
            <a:avLst/>
          </a:prstGeom>
          <a:noFill/>
        </p:spPr>
      </p:pic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445" name="Picture 1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 contrast="40000"/>
          </a:blip>
          <a:srcRect/>
          <a:stretch>
            <a:fillRect/>
          </a:stretch>
        </p:blipFill>
        <p:spPr bwMode="auto">
          <a:xfrm>
            <a:off x="4071934" y="5214950"/>
            <a:ext cx="942975" cy="381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Teorema_de_Pitágoras.Leonardo_da_Vinci.svg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428596" y="2071678"/>
            <a:ext cx="2500330" cy="257176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86116" y="1714488"/>
            <a:ext cx="5614998" cy="4714908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Доказательство Леонардо да Винчи.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Главные элементы доказательства — симметрия и движение.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Рассмотрим чертёж, как видно из симметрии, отрезок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CI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рассекает квадрат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ABHJ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на две одинаковые части (так как треугольники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ABC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и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JHI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равны по построению).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Пользуясь поворотом на 90 градусов против часовой стрелки вокруг точки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мы усматриваем равенство заштрихованных фигур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CAJI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и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DABG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Теперь ясно, что площадь заштрихованной нами фигуры равна сумме половин площадей маленьких квадратов (построенных на катетах) и площади исходного треугольника. С другой стороны, она равна половине площади большого квадрата (построенного на гипотенузе) плюс площадь исходного треугольника. Таким образом, половина суммы площадей маленьких квадратов равна половине площади большого квадрата, а следовательно сумма площадей квадратов, построенных на катетах равна площади квадрата, построенного на гипотенузе.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Доказательство 4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Доказательство Леонардо да Винчи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3571868" y="1428736"/>
            <a:ext cx="5114932" cy="4578555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Рассмотрим треугольник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ACD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Рассмотрим треугольник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ABC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Получаем: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Рассмотрим треугольник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BCD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Рассмотрим треугольник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ABC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Получаем: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Суммируем и получаем:</a:t>
            </a:r>
          </a:p>
          <a:p>
            <a:pPr marL="624078" indent="-514350"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Что и требовалось доказать.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Доказательство 5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Теорему Пифагора доказываю, используя определение косинуса острого угла прямоугольного треугольника </a:t>
            </a: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triangle 3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1571612"/>
            <a:ext cx="2476500" cy="1495425"/>
          </a:xfrm>
          <a:prstGeom prst="rect">
            <a:avLst/>
          </a:prstGeom>
        </p:spPr>
      </p:pic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0" y="1714488"/>
            <a:ext cx="1724025" cy="561975"/>
          </a:xfrm>
          <a:prstGeom prst="rect">
            <a:avLst/>
          </a:prstGeom>
          <a:noFill/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1019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0" y="2285992"/>
            <a:ext cx="1704975" cy="561975"/>
          </a:xfrm>
          <a:prstGeom prst="rect">
            <a:avLst/>
          </a:prstGeom>
          <a:noFill/>
        </p:spPr>
      </p:pic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1019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16391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48" y="2857496"/>
            <a:ext cx="2171700" cy="500066"/>
          </a:xfrm>
          <a:prstGeom prst="rect">
            <a:avLst/>
          </a:prstGeom>
          <a:noFill/>
        </p:spPr>
      </p:pic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0" y="1019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16394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48" y="3500438"/>
            <a:ext cx="1733550" cy="561975"/>
          </a:xfrm>
          <a:prstGeom prst="rect">
            <a:avLst/>
          </a:prstGeom>
          <a:noFill/>
        </p:spPr>
      </p:pic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1019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16397" name="Picture 1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48" y="4071942"/>
            <a:ext cx="1695450" cy="561975"/>
          </a:xfrm>
          <a:prstGeom prst="rect">
            <a:avLst/>
          </a:prstGeom>
          <a:noFill/>
        </p:spPr>
      </p:pic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0" y="1019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16400" name="Picture 1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48" y="4643446"/>
            <a:ext cx="2181225" cy="490537"/>
          </a:xfrm>
          <a:prstGeom prst="rect">
            <a:avLst/>
          </a:prstGeom>
          <a:noFill/>
        </p:spPr>
      </p:pic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0" y="1019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16403" name="Picture 19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0" y="5286388"/>
            <a:ext cx="2219325" cy="381000"/>
          </a:xfrm>
          <a:prstGeom prst="rect">
            <a:avLst/>
          </a:prstGeom>
          <a:noFill/>
        </p:spPr>
      </p:pic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6406" name="Picture 22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72264" y="5286388"/>
            <a:ext cx="1323975" cy="381000"/>
          </a:xfrm>
          <a:prstGeom prst="rect">
            <a:avLst/>
          </a:prstGeom>
          <a:noFill/>
        </p:spPr>
      </p:pic>
      <p:sp>
        <p:nvSpPr>
          <p:cNvPr id="16408" name="Rectangle 24"/>
          <p:cNvSpPr>
            <a:spLocks noChangeArrowheads="1"/>
          </p:cNvSpPr>
          <p:nvPr/>
        </p:nvSpPr>
        <p:spPr bwMode="auto">
          <a:xfrm>
            <a:off x="0" y="838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3571868" y="1571612"/>
            <a:ext cx="5114932" cy="488319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Построим равнобедренный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прямоугольный треугольник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BCE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Достроим до прямоугольной трапеции 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ABED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AB = CD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AC = ED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AD = AC + CD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BC =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CE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Что и требовалось доказать.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14290"/>
            <a:ext cx="8358246" cy="1143000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Доказательство 6</a:t>
            </a:r>
            <a:br>
              <a:rPr lang="ru-RU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Доказательство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Гарфилда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Джеймс Абрам Гарфилд- 20 президент США (март – сентябрь 1881 г.) 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Рисунок 11" descr="dokazatelstvo-teoremy-pifagora-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1428736"/>
            <a:ext cx="2519813" cy="1857388"/>
          </a:xfrm>
          <a:prstGeom prst="rect">
            <a:avLst/>
          </a:prstGeom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 contrast="-40000"/>
          </a:blip>
          <a:srcRect/>
          <a:stretch>
            <a:fillRect/>
          </a:stretch>
        </p:blipFill>
        <p:spPr bwMode="auto">
          <a:xfrm>
            <a:off x="3571868" y="3000372"/>
            <a:ext cx="3714776" cy="581024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 contrast="-40000"/>
          </a:blip>
          <a:srcRect/>
          <a:stretch>
            <a:fillRect/>
          </a:stretch>
        </p:blipFill>
        <p:spPr bwMode="auto">
          <a:xfrm>
            <a:off x="3571868" y="3500438"/>
            <a:ext cx="3581400" cy="419100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 contrast="-40000"/>
          </a:blip>
          <a:srcRect/>
          <a:stretch>
            <a:fillRect/>
          </a:stretch>
        </p:blipFill>
        <p:spPr bwMode="auto">
          <a:xfrm>
            <a:off x="2357422" y="3929066"/>
            <a:ext cx="2209800" cy="409574"/>
          </a:xfrm>
          <a:prstGeom prst="rect">
            <a:avLst/>
          </a:prstGeom>
          <a:noFill/>
        </p:spPr>
      </p:pic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 contrast="-40000"/>
          </a:blip>
          <a:srcRect/>
          <a:stretch>
            <a:fillRect/>
          </a:stretch>
        </p:blipFill>
        <p:spPr bwMode="auto">
          <a:xfrm>
            <a:off x="4714876" y="3929066"/>
            <a:ext cx="2219325" cy="409574"/>
          </a:xfrm>
          <a:prstGeom prst="rect">
            <a:avLst/>
          </a:prstGeom>
          <a:noFill/>
        </p:spPr>
      </p:pic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 contrast="-40000"/>
          </a:blip>
          <a:srcRect/>
          <a:stretch>
            <a:fillRect/>
          </a:stretch>
        </p:blipFill>
        <p:spPr bwMode="auto">
          <a:xfrm>
            <a:off x="7215206" y="3929066"/>
            <a:ext cx="1457325" cy="376236"/>
          </a:xfrm>
          <a:prstGeom prst="rect">
            <a:avLst/>
          </a:prstGeom>
          <a:noFill/>
        </p:spPr>
      </p:pic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 contrast="-70000"/>
          </a:blip>
          <a:srcRect/>
          <a:stretch>
            <a:fillRect/>
          </a:stretch>
        </p:blipFill>
        <p:spPr bwMode="auto">
          <a:xfrm>
            <a:off x="3500430" y="4429132"/>
            <a:ext cx="3214710" cy="447674"/>
          </a:xfrm>
          <a:prstGeom prst="rect">
            <a:avLst/>
          </a:prstGeom>
          <a:noFill/>
        </p:spPr>
      </p:pic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 contrast="-40000"/>
          </a:blip>
          <a:srcRect/>
          <a:stretch>
            <a:fillRect/>
          </a:stretch>
        </p:blipFill>
        <p:spPr bwMode="auto">
          <a:xfrm>
            <a:off x="3500430" y="5000636"/>
            <a:ext cx="3257550" cy="314325"/>
          </a:xfrm>
          <a:prstGeom prst="rect">
            <a:avLst/>
          </a:prstGeom>
          <a:noFill/>
        </p:spPr>
      </p:pic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 contrast="-40000"/>
          </a:blip>
          <a:srcRect/>
          <a:stretch>
            <a:fillRect/>
          </a:stretch>
        </p:blipFill>
        <p:spPr bwMode="auto">
          <a:xfrm>
            <a:off x="3500430" y="5429264"/>
            <a:ext cx="4562475" cy="314325"/>
          </a:xfrm>
          <a:prstGeom prst="rect">
            <a:avLst/>
          </a:prstGeom>
          <a:noFill/>
        </p:spPr>
      </p:pic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0000" contrast="-40000"/>
          </a:blip>
          <a:srcRect/>
          <a:stretch>
            <a:fillRect/>
          </a:stretch>
        </p:blipFill>
        <p:spPr bwMode="auto">
          <a:xfrm>
            <a:off x="3500430" y="5786454"/>
            <a:ext cx="1781175" cy="31432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25963"/>
          </a:xfrm>
        </p:spPr>
        <p:txBody>
          <a:bodyPr/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	Рассмотрев различные типы доказательств, я убедился, что причина популярности теоремы Пифагора в её простоте, красоте и значимости.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Вывод: теорема Пифагора - одна из самых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главных теорем. Значение её в том, что с ее помощью можно доказать большинство теорем геометрии и решить множество задач.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Заключение и вывод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http://wreferat.baza-referat.ru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3"/>
              </a:rPr>
              <a:t>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3"/>
              </a:rPr>
              <a:t>//wikipedia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3"/>
              </a:rPr>
              <a:t>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3"/>
              </a:rPr>
              <a:t>ru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Глейзер Г. И. История математики в школе М. 1964г.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Депман И. Я. , Виленкин И. Я. За страницами учебника математики.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Еженедельное приложение к газете «Первое сентября»- математика №13, 1996г.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Литература: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000240"/>
            <a:ext cx="8229600" cy="2214578"/>
          </a:xfrm>
        </p:spPr>
        <p:txBody>
          <a:bodyPr>
            <a:normAutofit/>
          </a:bodyPr>
          <a:lstStyle/>
          <a:p>
            <a:pPr algn="ctr"/>
            <a:r>
              <a:rPr lang="ru-RU" sz="6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6600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71546"/>
            <a:ext cx="8186766" cy="4935745"/>
          </a:xfrm>
        </p:spPr>
        <p:txBody>
          <a:bodyPr>
            <a:normAutofit/>
          </a:bodyPr>
          <a:lstStyle/>
          <a:p>
            <a:pPr indent="45000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 изучении математики я познакомился с большим количеством теорем, некоторые из них названы именами ученых. Например: Теорема Виета, теорема Фалеса, теорема Пифагора.</a:t>
            </a:r>
          </a:p>
          <a:p>
            <a:pPr indent="45000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Я попытался узнать, какие из теорем более узнаваемы. Для этого я провел опрос среди учителей, учеников и их родителей.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Актуальность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00034" y="2500306"/>
          <a:ext cx="8143932" cy="207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8"/>
                <a:gridCol w="619130"/>
                <a:gridCol w="881069"/>
                <a:gridCol w="881069"/>
                <a:gridCol w="881069"/>
                <a:gridCol w="881069"/>
                <a:gridCol w="881069"/>
                <a:gridCol w="881069"/>
                <a:gridCol w="1095380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Контингент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Теорема Пифагора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Теорема Виета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Теорема Фалеса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540">
                <a:tc vMerge="1"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Верная формулировка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Шуточная</a:t>
                      </a:r>
                      <a:r>
                        <a:rPr lang="ru-RU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формулировка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Не знают</a:t>
                      </a:r>
                      <a:endParaRPr lang="ru-RU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Знают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Не знают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Знают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Не знают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Ученики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Учителя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Родители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85786" y="4786322"/>
            <a:ext cx="771530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00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Из таблицы видно, что самая узнаваемая теорема- это теорема Пифагора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Гипотеза проекта: теорема Пифагора - одна из самых главных теорем геометрии.</a:t>
            </a:r>
          </a:p>
          <a:p>
            <a:pPr indent="450000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29293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Цель проекта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Font typeface="Wingdings" pitchFamily="2" charset="2"/>
              <a:buChar char="Ø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Изучить теорему Пифагора. Познакомиться с историей развития теоремы Пифагора. Узнать разные способы доказательства теоремы Пифагора.</a:t>
            </a: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Font typeface="Wingdings" pitchFamily="2" charset="2"/>
              <a:buChar char="Ø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получить информацию по данному вопросу из различных источников; рассмотреть различные способы доказательств теоремы; сделать выводы.</a:t>
            </a: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Методы работы</a:t>
            </a: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Font typeface="Wingdings" pitchFamily="2" charset="2"/>
              <a:buChar char="Ø"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изучение различных источников: книги, статьи, материалы в интернете; опрос учащихся, учителей, родителей; отбор необходимой информации.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пифагор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928670"/>
            <a:ext cx="2428860" cy="271464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Пифагор Самосский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00298" y="1000109"/>
            <a:ext cx="642942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Пифагор - древнегреческий философ, математик и мистик. Родился Пифагор в 570 году до н. э. на острове Самос. С ранних лет Пифагора увлекала наука. Он был невероятно одаренным ребенком. Его обучали Гермодамант и Ферекид Сиросский, первый из них привил ему любовь к музыке, второй научил философии. По словам античных авторов, Пифагор был знаком чуть ли не со всеми мудрецами той эпохи. Он впитал в себя все знания, накопленные человечеством. В юном возрасте он побывал в Индии. в Египте, где прожил 22 года. Позже  посетил Вавилон, Самос и Италию, где и умер в возрасте 80 лет. Всю свою жизнь Пифагор отдал науке.</a:t>
            </a:r>
          </a:p>
        </p:txBody>
      </p:sp>
      <p:pic>
        <p:nvPicPr>
          <p:cNvPr id="8" name="Рисунок 7" descr="пифагор (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88" y="3500438"/>
            <a:ext cx="2500298" cy="304725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" name="TextBox 9"/>
          <p:cNvSpPr txBox="1"/>
          <p:nvPr/>
        </p:nvSpPr>
        <p:spPr>
          <a:xfrm>
            <a:off x="285720" y="3714752"/>
            <a:ext cx="61436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одной из греческих колоний Южной Италии он организовал кружок молодежи, который в дальнейшем стал называться «Пифагорова школа». Пифагорейцы занимались математикой, философией, естественными науками. Ими было сделано много важных открытий в области арифметики и геометрии. После смерти Пифагора ученики окружили имя своего учителя множеством легенд, поэтому узнать правду о Пифагоре практически невозможно. </a:t>
            </a:r>
          </a:p>
          <a:p>
            <a:pPr algn="just"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Когда Пифагор доказал теорему, - неизвестно, но Пифагор, по мнению некоторых древнегреческих источников, отпраздновал доказательство теоремы, названной в его  честь, огромным пиршеством и отдал в жертву древнегреческим богам 100 быков.</a:t>
            </a:r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Теорема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44" y="1357298"/>
            <a:ext cx="3071802" cy="209624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Теорема Пифагора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14678" y="1357298"/>
            <a:ext cx="564360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Теорема Пифагора - одна из основополагающих теорем евклидовой геометрии, устанавливающая соотношение между сторонами прямоугольного треугольника.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6" name="Рисунок 5" descr="т5еор 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7950" y="3571876"/>
            <a:ext cx="2638425" cy="28575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85720" y="3714752"/>
            <a:ext cx="592935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Общепринято полагать, что эту теорему доказал Пифагор, но доказательств этому высказыванию никто не нашел.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Теорема Пифагора, согласно немецкому математику Кантору, была известна еще в 2300 году до н. э. в Египте, но в то время она еще не имела названия.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сегодняшний день существует множество доказательств теоремы Пифагора.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85720" y="1357298"/>
            <a:ext cx="6572296" cy="214314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Книга рекордов Гиннеса называет теорему Пифагора теоремой с максимальным числом доказательств. И поясняет, что в 1940 году была опубликована книга, которая содержала триста семьдесят доказательств теоремы Пифагора, включая одно, предложенное президентом США Джеймсом Абрамом Гарфилдом. </a:t>
            </a:r>
          </a:p>
          <a:p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Теорема Пифагора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пифагора теор.jp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6929454" y="1142984"/>
            <a:ext cx="2000250" cy="24574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 descr="pythagorean-theorem-greek-stamp-1024-postbit-653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3786190"/>
            <a:ext cx="1918780" cy="257176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357422" y="3929066"/>
            <a:ext cx="65722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Теорема Пифагора- единственная теорема, в честь которой была выпущена почтовая марка.</a:t>
            </a:r>
          </a:p>
          <a:p>
            <a:pPr lvl="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Теорема Пифагора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присутствует  и  в поэзии А. Шамиссо.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Теорема Пифагора привлекала людей, которые зарекомендовали себя в разных областях политики, науки и искусства.</a:t>
            </a:r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Формулировка во времена Пифагора: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Доказать, что квадрат, построенный на гипотенузе прямоугольного треугольника, равновелик сумме квадратов, построенных на катетах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Формулировка Евклида: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прямоугольном треугольнике квадрат стороны, натянутой над прямым углом, равен квадратам на  сторонах, заключающих прямой угол.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первом русском переводе, сделанном Ф. И. Петрушевским, теорема Пифагора звучала так: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прямоугольных треугольниках квадрат стороны, противолежащей прямому углу, равен сумме квадратов из сторон, содержащих прямой угол.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Современная формулировка: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Квадрат гипотенузы равен сумме квадратов катетов.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Теорема Пифагора. Её формулировки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Док 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214942" y="1142984"/>
            <a:ext cx="3929058" cy="2076619"/>
          </a:xfrm>
          <a:prstGeom prst="roundRect">
            <a:avLst>
              <a:gd name="adj" fmla="val 0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Доказательство 1 «Смотри»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00562" y="1357298"/>
            <a:ext cx="42903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                               </a:t>
            </a:r>
          </a:p>
          <a:p>
            <a:endParaRPr lang="en-US" dirty="0" smtClean="0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900113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900113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900113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136" name="Rectangle 16"/>
          <p:cNvSpPr>
            <a:spLocks noChangeArrowheads="1"/>
          </p:cNvSpPr>
          <p:nvPr/>
        </p:nvSpPr>
        <p:spPr bwMode="auto">
          <a:xfrm>
            <a:off x="900113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139" name="Rectangle 19"/>
          <p:cNvSpPr>
            <a:spLocks noChangeArrowheads="1"/>
          </p:cNvSpPr>
          <p:nvPr/>
        </p:nvSpPr>
        <p:spPr bwMode="auto">
          <a:xfrm>
            <a:off x="900113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142" name="Rectangle 22"/>
          <p:cNvSpPr>
            <a:spLocks noChangeArrowheads="1"/>
          </p:cNvSpPr>
          <p:nvPr/>
        </p:nvSpPr>
        <p:spPr bwMode="auto">
          <a:xfrm>
            <a:off x="900113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4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145" name="Rectangle 25"/>
          <p:cNvSpPr>
            <a:spLocks noChangeArrowheads="1"/>
          </p:cNvSpPr>
          <p:nvPr/>
        </p:nvSpPr>
        <p:spPr bwMode="auto">
          <a:xfrm>
            <a:off x="900113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7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148" name="Rectangle 28"/>
          <p:cNvSpPr>
            <a:spLocks noChangeArrowheads="1"/>
          </p:cNvSpPr>
          <p:nvPr/>
        </p:nvSpPr>
        <p:spPr bwMode="auto">
          <a:xfrm>
            <a:off x="900113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0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152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153" name="Rectangle 33"/>
          <p:cNvSpPr>
            <a:spLocks noChangeArrowheads="1"/>
          </p:cNvSpPr>
          <p:nvPr/>
        </p:nvSpPr>
        <p:spPr bwMode="auto">
          <a:xfrm>
            <a:off x="900113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5" name="Rectangle 3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156" name="Rectangle 36"/>
          <p:cNvSpPr>
            <a:spLocks noChangeArrowheads="1"/>
          </p:cNvSpPr>
          <p:nvPr/>
        </p:nvSpPr>
        <p:spPr bwMode="auto">
          <a:xfrm>
            <a:off x="900113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58" name="Rectangle 3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159" name="Rectangle 39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1" name="Rectangle 4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162" name="Rectangle 42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4" name="Rectangle 4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165" name="Rectangle 45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67" name="Rectangle 4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168" name="Rectangle 48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6" name="Рисунок 55" descr="док 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3714752"/>
            <a:ext cx="2286016" cy="2286016"/>
          </a:xfrm>
          <a:prstGeom prst="rect">
            <a:avLst/>
          </a:prstGeom>
        </p:spPr>
      </p:pic>
      <p:sp>
        <p:nvSpPr>
          <p:cNvPr id="45" name="TextBox 44"/>
          <p:cNvSpPr txBox="1"/>
          <p:nvPr/>
        </p:nvSpPr>
        <p:spPr>
          <a:xfrm>
            <a:off x="214283" y="1500174"/>
            <a:ext cx="48577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одной из древних индийских рукописей сохранился чертеж, взглянув на который, можно убедиться в справедливости теоремы Пифагора. Индийцы, приведя этот чертеж, больше никаких рассуждений не писали, кроме одного слова «Смотри».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714612" y="3857628"/>
            <a:ext cx="57864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рисунке фигуры состоят из четырёх одинаковых треугольников. Не заштрихованные фигуры различны, но площади у них одинаковы. Тогда и одинаковы площади заштрихованных фигур. Справа - это два квадрата, построенные на катетах, а слева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квадрат, построенный на гипотенузе.</a:t>
            </a:r>
          </a:p>
        </p:txBody>
      </p:sp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000496" y="1214422"/>
            <a:ext cx="4686304" cy="4792869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Дан прямоугольный треугольник со сторонами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c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Построим квадрат со стороной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+ b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Площадь квадрата со стороной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+ b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равна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Имеем 4 равных прямоугольных треугольника. Площадь одного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треугольника равна:                   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площадь 4 прямоугольных треугольников равна:                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Площадь квадрата со стороной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равна: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и требовалось доказать.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Доказательство 2 </a:t>
            </a:r>
            <a:b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 класс, геометрия,       Л. С. Атанасян и др.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tint val="45000"/>
                <a:satMod val="400000"/>
              </a:schemeClr>
            </a:duotone>
            <a:lum bright="-40000" contrast="-40000"/>
          </a:blip>
          <a:srcRect/>
          <a:stretch>
            <a:fillRect/>
          </a:stretch>
        </p:blipFill>
        <p:spPr bwMode="auto">
          <a:xfrm>
            <a:off x="5715008" y="2428868"/>
            <a:ext cx="1186304" cy="285752"/>
          </a:xfrm>
          <a:prstGeom prst="rect">
            <a:avLst/>
          </a:prstGeom>
          <a:noFill/>
        </p:spPr>
      </p:pic>
      <p:pic>
        <p:nvPicPr>
          <p:cNvPr id="5" name="Picture 2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tint val="45000"/>
                <a:satMod val="400000"/>
              </a:schemeClr>
            </a:duotone>
            <a:lum bright="-40000" contrast="-40000"/>
          </a:blip>
          <a:srcRect/>
          <a:stretch>
            <a:fillRect/>
          </a:stretch>
        </p:blipFill>
        <p:spPr bwMode="auto">
          <a:xfrm>
            <a:off x="4357686" y="3143248"/>
            <a:ext cx="857256" cy="357190"/>
          </a:xfrm>
          <a:prstGeom prst="rect">
            <a:avLst/>
          </a:prstGeom>
          <a:noFill/>
        </p:spPr>
      </p:pic>
      <p:pic>
        <p:nvPicPr>
          <p:cNvPr id="6" name="Picture 2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6">
                <a:tint val="45000"/>
                <a:satMod val="400000"/>
              </a:schemeClr>
            </a:duotone>
            <a:lum bright="-40000" contrast="-40000"/>
          </a:blip>
          <a:srcRect/>
          <a:stretch>
            <a:fillRect/>
          </a:stretch>
        </p:blipFill>
        <p:spPr bwMode="auto">
          <a:xfrm>
            <a:off x="5286380" y="3643314"/>
            <a:ext cx="857250" cy="304800"/>
          </a:xfrm>
          <a:prstGeom prst="rect">
            <a:avLst/>
          </a:prstGeom>
          <a:noFill/>
        </p:spPr>
      </p:pic>
      <p:pic>
        <p:nvPicPr>
          <p:cNvPr id="7" name="Picture 3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tint val="45000"/>
                <a:satMod val="400000"/>
              </a:schemeClr>
            </a:duotone>
            <a:lum bright="-40000" contrast="-40000"/>
          </a:blip>
          <a:srcRect/>
          <a:stretch>
            <a:fillRect/>
          </a:stretch>
        </p:blipFill>
        <p:spPr bwMode="auto">
          <a:xfrm>
            <a:off x="4286248" y="4143380"/>
            <a:ext cx="695325" cy="314325"/>
          </a:xfrm>
          <a:prstGeom prst="rect">
            <a:avLst/>
          </a:prstGeom>
          <a:noFill/>
        </p:spPr>
      </p:pic>
      <p:pic>
        <p:nvPicPr>
          <p:cNvPr id="8" name="Picture 3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tint val="45000"/>
                <a:satMod val="400000"/>
              </a:schemeClr>
            </a:duotone>
            <a:lum bright="-40000" contrast="-40000"/>
          </a:blip>
          <a:srcRect/>
          <a:stretch>
            <a:fillRect/>
          </a:stretch>
        </p:blipFill>
        <p:spPr bwMode="auto">
          <a:xfrm>
            <a:off x="4286248" y="4429132"/>
            <a:ext cx="2000250" cy="447675"/>
          </a:xfrm>
          <a:prstGeom prst="rect">
            <a:avLst/>
          </a:prstGeom>
          <a:noFill/>
        </p:spPr>
      </p:pic>
      <p:pic>
        <p:nvPicPr>
          <p:cNvPr id="9" name="Picture 40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tint val="45000"/>
                <a:satMod val="400000"/>
              </a:schemeClr>
            </a:duotone>
            <a:lum bright="-40000" contrast="-40000"/>
          </a:blip>
          <a:srcRect/>
          <a:stretch>
            <a:fillRect/>
          </a:stretch>
        </p:blipFill>
        <p:spPr bwMode="auto">
          <a:xfrm>
            <a:off x="4286248" y="4786322"/>
            <a:ext cx="2571750" cy="447675"/>
          </a:xfrm>
          <a:prstGeom prst="rect">
            <a:avLst/>
          </a:prstGeom>
          <a:noFill/>
        </p:spPr>
      </p:pic>
      <p:pic>
        <p:nvPicPr>
          <p:cNvPr id="10" name="Picture 4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tx1">
                <a:tint val="45000"/>
                <a:satMod val="400000"/>
              </a:schemeClr>
            </a:duotone>
            <a:lum bright="-40000" contrast="-40000"/>
          </a:blip>
          <a:srcRect/>
          <a:stretch>
            <a:fillRect/>
          </a:stretch>
        </p:blipFill>
        <p:spPr bwMode="auto">
          <a:xfrm>
            <a:off x="4286248" y="5143512"/>
            <a:ext cx="1314450" cy="447675"/>
          </a:xfrm>
          <a:prstGeom prst="rect">
            <a:avLst/>
          </a:prstGeom>
          <a:noFill/>
        </p:spPr>
      </p:pic>
      <p:pic>
        <p:nvPicPr>
          <p:cNvPr id="11" name="Рисунок 10" descr="док 1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42843" y="1428736"/>
            <a:ext cx="3786215" cy="24540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cover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748</TotalTime>
  <Words>968</Words>
  <Application>Microsoft Office PowerPoint</Application>
  <PresentationFormat>Экран (4:3)</PresentationFormat>
  <Paragraphs>184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Открытая</vt:lpstr>
      <vt:lpstr>Муниципальное бюджетное общеобразовательное учреждение  «Центр образования  г. Певек»</vt:lpstr>
      <vt:lpstr>Актуальность</vt:lpstr>
      <vt:lpstr>Слайд 3</vt:lpstr>
      <vt:lpstr>Пифагор Самосский</vt:lpstr>
      <vt:lpstr>Теорема Пифагора</vt:lpstr>
      <vt:lpstr>Теорема Пифагора</vt:lpstr>
      <vt:lpstr>Теорема Пифагора. Её формулировки</vt:lpstr>
      <vt:lpstr>Доказательство 1 «Смотри»</vt:lpstr>
      <vt:lpstr>Доказательство 2  8 класс, геометрия,       Л. С. Атанасян и др.</vt:lpstr>
      <vt:lpstr>Доказательство 3  Среди доказательств теоремы Пифагора алгебраическим методом первое место (возможно самое древнее) занимает доказательство, использующее подобие треугольников.</vt:lpstr>
      <vt:lpstr>Доказательство 4 Доказательство Леонардо да Винчи</vt:lpstr>
      <vt:lpstr>Доказательство 5 Теорему Пифагора доказываю, используя определение косинуса острого угла прямоугольного треугольника </vt:lpstr>
      <vt:lpstr>Доказательство 6 Доказательство  Гарфилда Джеймс Абрам Гарфилд- 20 президент США (март – сентябрь 1881 г.)  </vt:lpstr>
      <vt:lpstr>Заключение и вывод</vt:lpstr>
      <vt:lpstr>Литература: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Титульный лист</dc:title>
  <dc:creator>Olga</dc:creator>
  <cp:lastModifiedBy>Дыченкова ОА</cp:lastModifiedBy>
  <cp:revision>80</cp:revision>
  <dcterms:created xsi:type="dcterms:W3CDTF">2017-03-12T03:40:17Z</dcterms:created>
  <dcterms:modified xsi:type="dcterms:W3CDTF">2017-03-27T01:15:43Z</dcterms:modified>
</cp:coreProperties>
</file>