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5" r:id="rId4"/>
    <p:sldId id="258" r:id="rId5"/>
    <p:sldId id="259" r:id="rId6"/>
    <p:sldId id="272" r:id="rId7"/>
    <p:sldId id="273" r:id="rId8"/>
    <p:sldId id="260" r:id="rId9"/>
    <p:sldId id="287" r:id="rId10"/>
    <p:sldId id="286" r:id="rId11"/>
    <p:sldId id="288" r:id="rId12"/>
    <p:sldId id="267" r:id="rId13"/>
    <p:sldId id="289" r:id="rId14"/>
    <p:sldId id="277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81" autoAdjust="0"/>
    <p:restoredTop sz="94729" autoAdjust="0"/>
  </p:normalViewPr>
  <p:slideViewPr>
    <p:cSldViewPr>
      <p:cViewPr>
        <p:scale>
          <a:sx n="56" d="100"/>
          <a:sy n="56" d="100"/>
        </p:scale>
        <p:origin x="-1950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ОГЭ-2021 </a:t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smtClean="0">
                <a:solidFill>
                  <a:schemeClr val="accent2"/>
                </a:solidFill>
              </a:rPr>
              <a:t>по физике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4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5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</a:t>
            </a:r>
            <a:r>
              <a:rPr lang="ru-RU" dirty="0" smtClean="0"/>
              <a:t>5–10 </a:t>
            </a:r>
            <a:r>
              <a:rPr lang="ru-RU" dirty="0" smtClean="0"/>
              <a:t>– </a:t>
            </a:r>
            <a:r>
              <a:rPr lang="ru-RU" dirty="0" smtClean="0"/>
              <a:t>Задания с кратким ответом в виде </a:t>
            </a:r>
            <a:r>
              <a:rPr lang="ru-RU" dirty="0" smtClean="0"/>
              <a:t>в виде целого числа или конечной десятичной дроби</a:t>
            </a:r>
            <a:endParaRPr lang="ru-RU" dirty="0" smtClean="0"/>
          </a:p>
          <a:p>
            <a:pPr marL="402336" lvl="1" indent="0">
              <a:buNone/>
            </a:pPr>
            <a:r>
              <a:rPr lang="ru-RU" sz="2800" dirty="0" smtClean="0"/>
              <a:t>Максимальное </a:t>
            </a:r>
            <a:r>
              <a:rPr lang="ru-RU" sz="2800" dirty="0" smtClean="0"/>
              <a:t>количество баллов – </a:t>
            </a:r>
            <a:r>
              <a:rPr lang="ru-RU" sz="2800" dirty="0" smtClean="0"/>
              <a:t>6</a:t>
            </a:r>
            <a:endParaRPr lang="ru-RU" sz="2800" dirty="0" smtClean="0"/>
          </a:p>
          <a:p>
            <a:endParaRPr lang="ru-RU" dirty="0" smtClean="0"/>
          </a:p>
          <a:p>
            <a:r>
              <a:rPr lang="ru-RU" dirty="0" smtClean="0"/>
              <a:t>№ 3 и 15 </a:t>
            </a:r>
            <a:r>
              <a:rPr lang="ru-RU" dirty="0" smtClean="0"/>
              <a:t>– </a:t>
            </a:r>
            <a:r>
              <a:rPr lang="ru-RU" dirty="0" smtClean="0"/>
              <a:t>Задания с выбором одного верного утверждения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</a:t>
            </a:r>
            <a:r>
              <a:rPr lang="ru-RU" sz="2800" dirty="0" smtClean="0"/>
              <a:t>количество баллов – </a:t>
            </a:r>
            <a:r>
              <a:rPr lang="ru-RU" sz="2800" dirty="0" smtClean="0"/>
              <a:t>2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</a:t>
            </a:r>
            <a:r>
              <a:rPr lang="ru-RU" dirty="0" smtClean="0"/>
              <a:t>13, 14, 16 и 19 – Задания на множественный выбор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8</a:t>
            </a:r>
            <a:endParaRPr lang="ru-RU" sz="2800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17, </a:t>
            </a:r>
            <a:r>
              <a:rPr lang="ru-RU" dirty="0" smtClean="0"/>
              <a:t>20–25 </a:t>
            </a:r>
            <a:r>
              <a:rPr lang="ru-RU" dirty="0" smtClean="0"/>
              <a:t>– </a:t>
            </a:r>
            <a:r>
              <a:rPr lang="ru-RU" dirty="0" smtClean="0"/>
              <a:t>Часть 1. </a:t>
            </a:r>
            <a:r>
              <a:rPr lang="ru-RU" dirty="0" smtClean="0"/>
              <a:t>Задания с развернутым ответом</a:t>
            </a:r>
            <a:endParaRPr lang="ru-RU" dirty="0" smtClean="0"/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18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Экспериментальное </a:t>
            </a:r>
            <a:r>
              <a:rPr lang="ru-RU" dirty="0" smtClean="0"/>
              <a:t>задание </a:t>
            </a:r>
            <a:r>
              <a:rPr lang="ru-RU" dirty="0" smtClean="0"/>
              <a:t>на реальном оборудовании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заданием №17 </a:t>
            </a:r>
            <a:r>
              <a:rPr lang="ru-RU" dirty="0" smtClean="0"/>
              <a:t>из </a:t>
            </a:r>
            <a:r>
              <a:rPr lang="ru-RU" dirty="0" smtClean="0"/>
              <a:t>КИМ-2020 к </a:t>
            </a:r>
            <a:r>
              <a:rPr lang="ru-RU" dirty="0" smtClean="0"/>
              <a:t>проведению косвенных измерений </a:t>
            </a:r>
            <a:r>
              <a:rPr lang="ru-RU" dirty="0" smtClean="0">
                <a:solidFill>
                  <a:schemeClr val="accent2"/>
                </a:solidFill>
              </a:rPr>
              <a:t>добавлено исследование зависимости</a:t>
            </a:r>
            <a:r>
              <a:rPr lang="ru-RU" dirty="0" smtClean="0"/>
              <a:t> одной физической величины от другой, </a:t>
            </a:r>
            <a:r>
              <a:rPr lang="ru-RU" dirty="0" smtClean="0"/>
              <a:t>которое </a:t>
            </a:r>
            <a:r>
              <a:rPr lang="ru-RU" dirty="0" smtClean="0">
                <a:solidFill>
                  <a:schemeClr val="accent2"/>
                </a:solidFill>
              </a:rPr>
              <a:t>включает </a:t>
            </a:r>
            <a:r>
              <a:rPr lang="ru-RU" dirty="0" smtClean="0">
                <a:solidFill>
                  <a:schemeClr val="accent2"/>
                </a:solidFill>
              </a:rPr>
              <a:t>не менее трёх прямых измерений</a:t>
            </a:r>
            <a:r>
              <a:rPr lang="ru-RU" dirty="0" smtClean="0"/>
              <a:t> с записью абсолютной </a:t>
            </a:r>
            <a:r>
              <a:rPr lang="ru-RU" dirty="0" smtClean="0"/>
              <a:t>погрешности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916832"/>
            <a:ext cx="7992888" cy="445609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/>
              <a:t>Задание на множественный </a:t>
            </a:r>
            <a:r>
              <a:rPr lang="ru-RU" dirty="0" smtClean="0"/>
              <a:t>выбор </a:t>
            </a:r>
            <a:r>
              <a:rPr lang="ru-RU" dirty="0" smtClean="0"/>
              <a:t>к тексту </a:t>
            </a:r>
            <a:r>
              <a:rPr lang="ru-RU" dirty="0" smtClean="0"/>
              <a:t>физического </a:t>
            </a:r>
            <a:r>
              <a:rPr lang="ru-RU" dirty="0" smtClean="0"/>
              <a:t>содержания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068960"/>
            <a:ext cx="6428722" cy="324497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3284984"/>
            <a:ext cx="2088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740000"/>
              </a:buClr>
            </a:pPr>
            <a:r>
              <a:rPr lang="ru-RU" sz="2400" dirty="0" smtClean="0">
                <a:solidFill>
                  <a:srgbClr val="740000"/>
                </a:solidFill>
              </a:rPr>
              <a:t>В КИМ-2020 это задание было на выбор одного верного утверждения</a:t>
            </a:r>
            <a:endParaRPr lang="ru-RU" sz="2400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/>
              <a:t>Задание с </a:t>
            </a:r>
            <a:r>
              <a:rPr lang="ru-RU" dirty="0" smtClean="0"/>
              <a:t>развернутым ответом к</a:t>
            </a:r>
            <a:r>
              <a:rPr lang="ru-RU" dirty="0" smtClean="0"/>
              <a:t> тексту</a:t>
            </a:r>
            <a:r>
              <a:rPr lang="ru-RU" dirty="0" smtClean="0"/>
              <a:t> физического </a:t>
            </a:r>
            <a:r>
              <a:rPr lang="ru-RU" dirty="0" smtClean="0"/>
              <a:t>содержания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740000"/>
                </a:solidFill>
              </a:rPr>
              <a:t>В КИМ-2020 это задание было на выбор одного верного утверждения</a:t>
            </a:r>
          </a:p>
          <a:p>
            <a:pPr marL="0" lvl="0" indent="0" algn="just">
              <a:buNone/>
            </a:pP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789040"/>
            <a:ext cx="7010400" cy="277177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КИМ-2020 теперь задание построено </a:t>
            </a:r>
            <a:r>
              <a:rPr lang="ru-RU" dirty="0" smtClean="0"/>
              <a:t>на контексте учебных </a:t>
            </a:r>
            <a:r>
              <a:rPr lang="ru-RU" dirty="0" smtClean="0"/>
              <a:t>ситуаций, преимущественно – на </a:t>
            </a:r>
            <a:r>
              <a:rPr lang="ru-RU" dirty="0" smtClean="0"/>
              <a:t>прогнозировании результатов опытов или интерпретации их </a:t>
            </a:r>
            <a:r>
              <a:rPr lang="ru-RU" dirty="0" smtClean="0"/>
              <a:t>результатов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509120"/>
            <a:ext cx="8359668" cy="152094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КИМ-2020 </a:t>
            </a:r>
            <a:r>
              <a:rPr lang="ru-RU" dirty="0" smtClean="0"/>
              <a:t>задание КИМ-2021 построено </a:t>
            </a:r>
            <a:r>
              <a:rPr lang="ru-RU" dirty="0" smtClean="0"/>
              <a:t>на </a:t>
            </a:r>
            <a:r>
              <a:rPr lang="ru-RU" dirty="0" smtClean="0"/>
              <a:t>практико-ориентированном контексте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933056"/>
            <a:ext cx="8208912" cy="60887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568952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К тексту физического содержания теперь предлагают одно задание на множественный </a:t>
            </a:r>
            <a:r>
              <a:rPr lang="ru-RU" dirty="0" smtClean="0"/>
              <a:t>выбор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Увеличили количество заданий с развернутым ответом – добавили еще одну качественную </a:t>
            </a:r>
            <a:r>
              <a:rPr lang="ru-RU" dirty="0" smtClean="0"/>
              <a:t>задачу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Увеличился максимальный первичный балл</a:t>
            </a:r>
          </a:p>
          <a:p>
            <a:pPr lvl="0"/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ОГЭ-2021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640960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Расширили </a:t>
            </a:r>
            <a:r>
              <a:rPr lang="ru-RU" dirty="0" smtClean="0"/>
              <a:t>содержание задания </a:t>
            </a:r>
            <a:r>
              <a:rPr lang="ru-RU" dirty="0" smtClean="0"/>
              <a:t>№17. Добавили исследование зависимостей величин, </a:t>
            </a:r>
            <a:r>
              <a:rPr lang="ru-RU" dirty="0" smtClean="0"/>
              <a:t>включающее не менее трёх прямых измерений с записью абсолютной </a:t>
            </a:r>
            <a:r>
              <a:rPr lang="ru-RU" dirty="0" smtClean="0"/>
              <a:t>погрешности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Задание </a:t>
            </a:r>
            <a:r>
              <a:rPr lang="ru-RU" dirty="0" smtClean="0"/>
              <a:t>№21 </a:t>
            </a:r>
            <a:r>
              <a:rPr lang="ru-RU" dirty="0" smtClean="0"/>
              <a:t>теперь </a:t>
            </a:r>
            <a:r>
              <a:rPr lang="ru-RU" dirty="0" smtClean="0"/>
              <a:t>построено </a:t>
            </a:r>
            <a:r>
              <a:rPr lang="ru-RU" dirty="0" smtClean="0"/>
              <a:t>на контексте учебных </a:t>
            </a:r>
            <a:r>
              <a:rPr lang="ru-RU" dirty="0" smtClean="0"/>
              <a:t>ситуаций</a:t>
            </a:r>
          </a:p>
          <a:p>
            <a:endParaRPr lang="ru-RU" dirty="0" smtClean="0"/>
          </a:p>
          <a:p>
            <a:r>
              <a:rPr lang="ru-RU" dirty="0" smtClean="0"/>
              <a:t>З</a:t>
            </a:r>
            <a:r>
              <a:rPr lang="ru-RU" dirty="0" smtClean="0"/>
              <a:t>адание №22 </a:t>
            </a:r>
            <a:r>
              <a:rPr lang="ru-RU" dirty="0" smtClean="0"/>
              <a:t>теперь построено </a:t>
            </a:r>
            <a:r>
              <a:rPr lang="ru-RU" dirty="0" smtClean="0"/>
              <a:t>на </a:t>
            </a:r>
            <a:r>
              <a:rPr lang="ru-RU" dirty="0" smtClean="0"/>
              <a:t>практико-ориентированном контексте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часа(180 минут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30 минут(270 </a:t>
            </a:r>
            <a:r>
              <a:rPr lang="ru-RU" dirty="0" smtClean="0"/>
              <a:t>минут</a:t>
            </a:r>
            <a:r>
              <a:rPr lang="ru-RU" dirty="0" smtClean="0"/>
              <a:t>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Лабораторное оборудование</a:t>
            </a:r>
          </a:p>
          <a:p>
            <a:pPr lvl="1">
              <a:buNone/>
            </a:pPr>
            <a:r>
              <a:rPr lang="ru-RU" dirty="0" smtClean="0"/>
              <a:t>Для выполнения экспериментального задания  №17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Линейка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  <a:p>
            <a:endParaRPr lang="ru-RU" dirty="0" smtClean="0"/>
          </a:p>
          <a:p>
            <a:r>
              <a:rPr lang="ru-RU" dirty="0" smtClean="0"/>
              <a:t>Непрограммируемый   калькулятор</a:t>
            </a:r>
            <a:endParaRPr lang="ru-RU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</a:t>
            </a:r>
            <a:r>
              <a:rPr lang="ru-RU" dirty="0" smtClean="0"/>
              <a:t>45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433535"/>
              </p:ext>
            </p:extLst>
          </p:nvPr>
        </p:nvGraphicFramePr>
        <p:xfrm>
          <a:off x="467544" y="2060848"/>
          <a:ext cx="8064896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120680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</a:t>
                      </a:r>
                      <a:r>
                        <a:rPr lang="ru-RU" sz="2400" dirty="0" smtClean="0"/>
                        <a:t>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Механические явления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r>
                        <a:rPr lang="ru-RU" sz="2400" baseline="0" dirty="0" smtClean="0"/>
                        <a:t> – 14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Тепловые явления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– 10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Электромагнитные явления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r>
                        <a:rPr lang="ru-RU" sz="2400" baseline="0" dirty="0" smtClean="0"/>
                        <a:t> – 14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Квантовые явления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– 4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  <p:sp>
        <p:nvSpPr>
          <p:cNvPr id="9" name="Объект 2"/>
          <p:cNvSpPr txBox="1">
            <a:spLocks/>
          </p:cNvSpPr>
          <p:nvPr/>
        </p:nvSpPr>
        <p:spPr>
          <a:xfrm>
            <a:off x="467544" y="5373216"/>
            <a:ext cx="8229600" cy="895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2600" dirty="0" smtClean="0"/>
              <a:t>Максимальное и минимальное количество заданий в сравнении с КИМ-2020 не изменилось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25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1, 2, </a:t>
            </a:r>
            <a:r>
              <a:rPr lang="ru-RU" dirty="0" smtClean="0"/>
              <a:t>11, 12 </a:t>
            </a:r>
            <a:r>
              <a:rPr lang="ru-RU" dirty="0" smtClean="0"/>
              <a:t>и </a:t>
            </a:r>
            <a:r>
              <a:rPr lang="ru-RU" dirty="0" smtClean="0"/>
              <a:t>18 </a:t>
            </a:r>
            <a:r>
              <a:rPr lang="ru-RU" dirty="0" smtClean="0"/>
              <a:t>– </a:t>
            </a:r>
            <a:r>
              <a:rPr lang="ru-RU" dirty="0" smtClean="0"/>
              <a:t>Задания на установление соответствия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</a:t>
            </a:r>
            <a:r>
              <a:rPr lang="ru-RU" sz="2800" dirty="0" smtClean="0"/>
              <a:t>количество баллов – </a:t>
            </a:r>
            <a:r>
              <a:rPr lang="ru-RU" sz="2800" dirty="0" smtClean="0"/>
              <a:t>9</a:t>
            </a:r>
            <a:endParaRPr lang="ru-RU" sz="2800" dirty="0" smtClean="0"/>
          </a:p>
          <a:p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4– Задание на дополнение текста словами или словосочетаниями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</a:t>
            </a:r>
            <a:r>
              <a:rPr lang="ru-RU" sz="2800" dirty="0" smtClean="0"/>
              <a:t>2</a:t>
            </a:r>
            <a:endParaRPr lang="ru-RU" sz="2800" dirty="0" smtClean="0"/>
          </a:p>
        </p:txBody>
      </p:sp>
      <p:grpSp>
        <p:nvGrpSpPr>
          <p:cNvPr id="4" name="Группа 3"/>
          <p:cNvGrpSpPr/>
          <p:nvPr/>
        </p:nvGrpSpPr>
        <p:grpSpPr>
          <a:xfrm>
            <a:off x="81888" y="6444538"/>
            <a:ext cx="8955237" cy="354087"/>
            <a:chOff x="81888" y="6444538"/>
            <a:chExt cx="8955237" cy="354087"/>
          </a:xfrm>
        </p:grpSpPr>
        <p:pic>
          <p:nvPicPr>
            <p:cNvPr id="5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6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98330" y="6589576"/>
              <a:ext cx="1638795" cy="209049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861</TotalTime>
  <Words>425</Words>
  <Application>Microsoft Office PowerPoint</Application>
  <PresentationFormat>Экран (4:3)</PresentationFormat>
  <Paragraphs>99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ОГЭ-2021  по физике</vt:lpstr>
      <vt:lpstr>Изменения в КИМ ОГЭ-2021</vt:lpstr>
      <vt:lpstr>Изменения в КИМ ОГЭ-2021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Задания</vt:lpstr>
      <vt:lpstr>Задание №17</vt:lpstr>
      <vt:lpstr>Задание №17</vt:lpstr>
      <vt:lpstr>Задание №19</vt:lpstr>
      <vt:lpstr>Задание №20</vt:lpstr>
      <vt:lpstr>Задание №21</vt:lpstr>
      <vt:lpstr>Задание №22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Кужель</cp:lastModifiedBy>
  <cp:revision>144</cp:revision>
  <dcterms:created xsi:type="dcterms:W3CDTF">2020-08-31T10:23:09Z</dcterms:created>
  <dcterms:modified xsi:type="dcterms:W3CDTF">2020-09-03T11:50:09Z</dcterms:modified>
</cp:coreProperties>
</file>