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12" r:id="rId4"/>
    <p:sldId id="313" r:id="rId5"/>
    <p:sldId id="257" r:id="rId6"/>
    <p:sldId id="281" r:id="rId7"/>
    <p:sldId id="282" r:id="rId8"/>
    <p:sldId id="274" r:id="rId9"/>
    <p:sldId id="283" r:id="rId10"/>
    <p:sldId id="284" r:id="rId11"/>
    <p:sldId id="260" r:id="rId12"/>
    <p:sldId id="285" r:id="rId13"/>
    <p:sldId id="308" r:id="rId14"/>
    <p:sldId id="262" r:id="rId15"/>
    <p:sldId id="287" r:id="rId16"/>
    <p:sldId id="306" r:id="rId17"/>
    <p:sldId id="264" r:id="rId18"/>
    <p:sldId id="288" r:id="rId19"/>
    <p:sldId id="305" r:id="rId20"/>
    <p:sldId id="272" r:id="rId21"/>
    <p:sldId id="289" r:id="rId22"/>
    <p:sldId id="304" r:id="rId23"/>
    <p:sldId id="265" r:id="rId24"/>
    <p:sldId id="290" r:id="rId25"/>
    <p:sldId id="303" r:id="rId26"/>
    <p:sldId id="266" r:id="rId27"/>
    <p:sldId id="291" r:id="rId28"/>
    <p:sldId id="302" r:id="rId29"/>
    <p:sldId id="268" r:id="rId30"/>
    <p:sldId id="292" r:id="rId31"/>
    <p:sldId id="301" r:id="rId32"/>
    <p:sldId id="269" r:id="rId33"/>
    <p:sldId id="300" r:id="rId34"/>
    <p:sldId id="293" r:id="rId35"/>
    <p:sldId id="275" r:id="rId36"/>
    <p:sldId id="298" r:id="rId37"/>
    <p:sldId id="295" r:id="rId38"/>
    <p:sldId id="276" r:id="rId39"/>
    <p:sldId id="297" r:id="rId40"/>
    <p:sldId id="296" r:id="rId41"/>
    <p:sldId id="27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>
        <p:scale>
          <a:sx n="78" d="100"/>
          <a:sy n="78" d="100"/>
        </p:scale>
        <p:origin x="-117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0B88E-78E9-4F7E-8C0F-577005859F0D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0"/>
      <dgm:spPr/>
    </dgm:pt>
    <dgm:pt modelId="{7AA10AC2-A409-4105-A424-8AF20813D49E}" type="pres">
      <dgm:prSet presAssocID="{A0D0B88E-78E9-4F7E-8C0F-577005859F0D}" presName="Name0" presStyleCnt="0">
        <dgm:presLayoutVars>
          <dgm:dir/>
          <dgm:animLvl val="lvl"/>
          <dgm:resizeHandles val="exact"/>
        </dgm:presLayoutVars>
      </dgm:prSet>
      <dgm:spPr/>
    </dgm:pt>
    <dgm:pt modelId="{738AFE53-F823-446A-BA14-C7F8E98C2EB8}" type="pres">
      <dgm:prSet presAssocID="{A0D0B88E-78E9-4F7E-8C0F-577005859F0D}" presName="dummy" presStyleCnt="0"/>
      <dgm:spPr/>
    </dgm:pt>
    <dgm:pt modelId="{0AF5D95E-0AD9-440F-B311-ADEF056B96F0}" type="pres">
      <dgm:prSet presAssocID="{A0D0B88E-78E9-4F7E-8C0F-577005859F0D}" presName="linH" presStyleCnt="0"/>
      <dgm:spPr/>
    </dgm:pt>
    <dgm:pt modelId="{9222059A-0B0A-48B6-818C-FB14C309FB90}" type="pres">
      <dgm:prSet presAssocID="{A0D0B88E-78E9-4F7E-8C0F-577005859F0D}" presName="padding1" presStyleCnt="0"/>
      <dgm:spPr/>
    </dgm:pt>
    <dgm:pt modelId="{DF332966-D6FF-4AF2-985C-D5FFC10D5C5A}" type="pres">
      <dgm:prSet presAssocID="{A0D0B88E-78E9-4F7E-8C0F-577005859F0D}" presName="padding2" presStyleCnt="0"/>
      <dgm:spPr/>
    </dgm:pt>
    <dgm:pt modelId="{FAA6E6B5-67E0-4F9B-84E2-788612CF6380}" type="pres">
      <dgm:prSet presAssocID="{A0D0B88E-78E9-4F7E-8C0F-577005859F0D}" presName="negArrow" presStyleCnt="0"/>
      <dgm:spPr/>
    </dgm:pt>
    <dgm:pt modelId="{4F90DA34-9CD4-4C64-BB05-87A5C8576021}" type="pres">
      <dgm:prSet presAssocID="{A0D0B88E-78E9-4F7E-8C0F-577005859F0D}" presName="backgroundArrow" presStyleLbl="node1" presStyleIdx="0" presStyleCnt="1" custAng="8820000" custLinFactX="36915" custLinFactY="-200000" custLinFactNeighborX="100000" custLinFactNeighborY="-268560"/>
      <dgm:spPr/>
      <dgm:t>
        <a:bodyPr/>
        <a:lstStyle/>
        <a:p>
          <a:endParaRPr lang="ru-RU"/>
        </a:p>
      </dgm:t>
    </dgm:pt>
  </dgm:ptLst>
  <dgm:cxnLst>
    <dgm:cxn modelId="{6D644FC2-E9C6-4AB3-9F34-481C3B5C6C08}" type="presOf" srcId="{A0D0B88E-78E9-4F7E-8C0F-577005859F0D}" destId="{7AA10AC2-A409-4105-A424-8AF20813D49E}" srcOrd="0" destOrd="0" presId="urn:microsoft.com/office/officeart/2005/8/layout/hProcess3"/>
    <dgm:cxn modelId="{EE497B33-0BC6-4965-983D-37F5AEF88862}" type="presParOf" srcId="{7AA10AC2-A409-4105-A424-8AF20813D49E}" destId="{738AFE53-F823-446A-BA14-C7F8E98C2EB8}" srcOrd="0" destOrd="0" presId="urn:microsoft.com/office/officeart/2005/8/layout/hProcess3"/>
    <dgm:cxn modelId="{5FBDFD9A-73FE-4E8D-8CEF-E38D4C0EAE85}" type="presParOf" srcId="{7AA10AC2-A409-4105-A424-8AF20813D49E}" destId="{0AF5D95E-0AD9-440F-B311-ADEF056B96F0}" srcOrd="1" destOrd="0" presId="urn:microsoft.com/office/officeart/2005/8/layout/hProcess3"/>
    <dgm:cxn modelId="{39AF128A-398E-4CE9-88F4-C5B5325FB97F}" type="presParOf" srcId="{0AF5D95E-0AD9-440F-B311-ADEF056B96F0}" destId="{9222059A-0B0A-48B6-818C-FB14C309FB90}" srcOrd="0" destOrd="0" presId="urn:microsoft.com/office/officeart/2005/8/layout/hProcess3"/>
    <dgm:cxn modelId="{5DE848FE-D540-4967-ADE7-4F8500B955B1}" type="presParOf" srcId="{0AF5D95E-0AD9-440F-B311-ADEF056B96F0}" destId="{DF332966-D6FF-4AF2-985C-D5FFC10D5C5A}" srcOrd="1" destOrd="0" presId="urn:microsoft.com/office/officeart/2005/8/layout/hProcess3"/>
    <dgm:cxn modelId="{E3E5BB81-C6B1-47FA-B93E-F718B3C5ACFA}" type="presParOf" srcId="{0AF5D95E-0AD9-440F-B311-ADEF056B96F0}" destId="{FAA6E6B5-67E0-4F9B-84E2-788612CF6380}" srcOrd="2" destOrd="0" presId="urn:microsoft.com/office/officeart/2005/8/layout/hProcess3"/>
    <dgm:cxn modelId="{7510D708-1C70-4DC7-BC29-C96DA1EE1AB8}" type="presParOf" srcId="{0AF5D95E-0AD9-440F-B311-ADEF056B96F0}" destId="{4F90DA34-9CD4-4C64-BB05-87A5C8576021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0DA34-9CD4-4C64-BB05-87A5C8576021}">
      <dsp:nvSpPr>
        <dsp:cNvPr id="0" name=""/>
        <dsp:cNvSpPr/>
      </dsp:nvSpPr>
      <dsp:spPr>
        <a:xfrm rot="8820000">
          <a:off x="0" y="-66435"/>
          <a:ext cx="1214446" cy="432000"/>
        </a:xfrm>
        <a:prstGeom prst="right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B8AB-5141-4791-8306-DA257D905E6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282E-04A5-4A74-8883-91EEBDE2E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FD65-484E-46D3-A384-EA2B42A6865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65D0-10AC-4062-AD82-C8E208EA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GAME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00800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ANIMALS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HansomeLion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428604"/>
            <a:ext cx="6929454" cy="10715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Hobo Std" pitchFamily="50" charset="0"/>
              </a:rPr>
              <a:t>                              It is … 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72132" y="2571744"/>
          <a:ext cx="1214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5572140"/>
            <a:ext cx="2481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hlinkClick r:id="rId8" action="ppaction://hlinksldjump"/>
              </a:rPr>
              <a:t>a) a lion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572140"/>
            <a:ext cx="207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hlinkClick r:id="rId9" action="ppaction://hlinksldjump"/>
              </a:rPr>
              <a:t>b) pigs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5643578"/>
            <a:ext cx="2673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hlinkClick r:id="rId9" action="ppaction://hlinksldjump"/>
              </a:rPr>
              <a:t>c) a tiger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4143404" cy="60007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45719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42" cy="135729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obo Std" pitchFamily="50" charset="0"/>
              </a:rPr>
              <a:t>It is … 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71604" y="2643182"/>
            <a:ext cx="1214446" cy="43200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428596" y="5643578"/>
            <a:ext cx="3530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a)a monkey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572140"/>
            <a:ext cx="21561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hlinkClick r:id="rId4" action="ppaction://hlinksldjump"/>
              </a:rPr>
              <a:t>b)a fox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5572140"/>
            <a:ext cx="1985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hlinkClick r:id="rId4" action="ppaction://hlinksldjump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hlinkClick r:id="rId4" action="ppaction://hlinksldjump"/>
              </a:rPr>
              <a:t>) cats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исунок «Песи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5409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obo Std" pitchFamily="50" charset="0"/>
              </a:rPr>
              <a:t>It is … 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900" y="5857892"/>
            <a:ext cx="5429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143512"/>
            <a:ext cx="2036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hlinkClick r:id="rId3" action="ppaction://hlinksldjump"/>
              </a:rPr>
              <a:t>a) cats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143512"/>
            <a:ext cx="300039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  </a:t>
            </a:r>
            <a:r>
              <a:rPr lang="en-US" sz="5400" b="1" dirty="0" smtClean="0">
                <a:solidFill>
                  <a:srgbClr val="7030A0"/>
                </a:solidFill>
                <a:hlinkClick r:id="rId3" action="ppaction://hlinksldjump"/>
              </a:rPr>
              <a:t>b)a hen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507207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c)a dog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571604" y="3429000"/>
            <a:ext cx="1214446" cy="43200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Данная</a:t>
            </a:r>
            <a:r>
              <a:rPr lang="en-US" dirty="0" smtClean="0"/>
              <a:t> </a:t>
            </a:r>
            <a:r>
              <a:rPr lang="ru-RU" dirty="0" smtClean="0"/>
              <a:t> дидактическая игра является моей авторской разработкой. Благодарю Интернет сайты (слайд №49), в которых содержался полезный материал, который лег в основу моей работы.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***</a:t>
            </a:r>
          </a:p>
          <a:p>
            <a:r>
              <a:rPr lang="ru-RU" dirty="0" smtClean="0"/>
              <a:t> Игру можно использовать как дополнительный материал, так и на уроках, с учащимися 2-3 классов (в зависимости от уровня владения английским языком учеников).</a:t>
            </a:r>
          </a:p>
          <a:p>
            <a:r>
              <a:rPr lang="ru-RU" dirty="0" smtClean="0"/>
              <a:t>Игра помогает детям усвоить лексику по теме «Животные», а также повторить правила: единственное и множественное число имен существительных.</a:t>
            </a:r>
          </a:p>
          <a:p>
            <a:r>
              <a:rPr lang="ru-RU" dirty="0" smtClean="0"/>
              <a:t>Данная игра была разработана для учеников 3 б класса МБОУСОШ №61 г.Тулы, обучающихся по учебнику </a:t>
            </a:r>
            <a:r>
              <a:rPr lang="en-US" dirty="0" smtClean="0"/>
              <a:t>Enjoy English</a:t>
            </a:r>
            <a:r>
              <a:rPr lang="ru-RU" dirty="0" smtClean="0"/>
              <a:t> 3 (3 класс) </a:t>
            </a:r>
            <a:r>
              <a:rPr lang="ru-RU" dirty="0" err="1" smtClean="0"/>
              <a:t>Биболетовой</a:t>
            </a:r>
            <a:r>
              <a:rPr lang="ru-RU" dirty="0" smtClean="0"/>
              <a:t> М.З., Денисенко О.А., </a:t>
            </a:r>
            <a:r>
              <a:rPr lang="ru-RU" dirty="0" err="1" smtClean="0"/>
              <a:t>Трубаневой</a:t>
            </a:r>
            <a:r>
              <a:rPr lang="ru-RU" dirty="0" smtClean="0"/>
              <a:t> Н.Н. - Обнинск: Титул,  2012.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le:Dovs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Hobo Std" pitchFamily="50" charset="0"/>
              </a:rPr>
              <a:t>It is … .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257148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5214950"/>
            <a:ext cx="2917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hlinkClick r:id="rId3" action="ppaction://hlinksldjump"/>
              </a:rPr>
              <a:t>c)a rabbit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214950"/>
            <a:ext cx="3890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hlinkClick r:id="rId4" action="ppaction://hlinksldjump"/>
              </a:rPr>
              <a:t>b)a crocodile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214950"/>
            <a:ext cx="226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 action="ppaction://hlinksldjump"/>
              </a:rPr>
              <a:t>a</a:t>
            </a: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4" action="ppaction://hlinksldjump"/>
              </a:rPr>
              <a:t>) hens</a:t>
            </a:r>
            <a:endParaRPr lang="ru-RU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5143504" y="3500438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Lubopitnie porosy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185710" cy="625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572140"/>
            <a:ext cx="226696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a) hens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572140"/>
            <a:ext cx="207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b) pigs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8826" y="5500702"/>
            <a:ext cx="3915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 action="ppaction://hlinksldjump"/>
              </a:rPr>
              <a:t>a)a monkey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-1020000" flipH="1">
            <a:off x="3322735" y="1239643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трелка вправо 11"/>
          <p:cNvSpPr/>
          <p:nvPr/>
        </p:nvSpPr>
        <p:spPr>
          <a:xfrm>
            <a:off x="4572000" y="2143116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Birma seal u tortie 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257148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86388"/>
            <a:ext cx="21026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a)a cat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286388"/>
            <a:ext cx="3890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hlinkClick r:id="rId3" action="ppaction://hlinksldjump"/>
              </a:rPr>
              <a:t>b)a crocodile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5286388"/>
            <a:ext cx="1985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hlinkClick r:id="rId4" action="ppaction://hlinksldjump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hlinkClick r:id="rId4" action="ppaction://hlinksldjump"/>
              </a:rPr>
              <a:t>) cats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00000" flipH="1">
            <a:off x="4143372" y="2500306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трелка вправо 9"/>
          <p:cNvSpPr/>
          <p:nvPr/>
        </p:nvSpPr>
        <p:spPr>
          <a:xfrm rot="15180000" flipH="1">
            <a:off x="5063253" y="3285339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le:Duck2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2462" y="5857892"/>
            <a:ext cx="614338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286388"/>
            <a:ext cx="3530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a)a monkey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286388"/>
            <a:ext cx="2794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b) </a:t>
            </a:r>
            <a:r>
              <a:rPr lang="en-US" sz="5400" b="1" dirty="0">
                <a:solidFill>
                  <a:srgbClr val="00B050"/>
                </a:solidFill>
                <a:hlinkClick r:id="rId3" action="ppaction://hlinksldjump"/>
              </a:rPr>
              <a:t>a</a:t>
            </a:r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 duck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286388"/>
            <a:ext cx="24840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hlinkClick r:id="rId4" action="ppaction://hlinksldjump"/>
              </a:rPr>
              <a:t>c</a:t>
            </a:r>
            <a:r>
              <a:rPr lang="en-US" sz="5400" b="1" dirty="0" smtClean="0">
                <a:solidFill>
                  <a:srgbClr val="00B050"/>
                </a:solidFill>
                <a:hlinkClick r:id="rId4" action="ppaction://hlinksldjump"/>
              </a:rPr>
              <a:t>) ducks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4348" y="4286256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трелка вправо 11"/>
          <p:cNvSpPr/>
          <p:nvPr/>
        </p:nvSpPr>
        <p:spPr>
          <a:xfrm rot="900000" flipH="1">
            <a:off x="7679049" y="3507363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    Цели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систематизация знаний по теме «Множественное число существительных»</a:t>
            </a:r>
          </a:p>
          <a:p>
            <a:r>
              <a:rPr lang="ru-RU" dirty="0" smtClean="0"/>
              <a:t>формирование умений анализировать, устанавливать причинно-следственные связи</a:t>
            </a:r>
          </a:p>
          <a:p>
            <a:r>
              <a:rPr lang="ru-RU" dirty="0" smtClean="0"/>
              <a:t>воспитание личностных качеств, обеспечивающих успешность творческой деятельности</a:t>
            </a:r>
            <a:r>
              <a:rPr lang="ru-RU" b="1" dirty="0" smtClean="0"/>
              <a:t> </a:t>
            </a:r>
            <a:r>
              <a:rPr lang="ru-RU" dirty="0" smtClean="0"/>
              <a:t>(активности, увлеченности, целеустремленности, настойчивости, наблюдательности, волевых качеств, интуиции, сообразительности, самостоятельности)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le:Elefanti indi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6000768"/>
            <a:ext cx="1143008" cy="239683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143512"/>
            <a:ext cx="2313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hlinkClick r:id="rId3" action="ppaction://hlinksldjump"/>
              </a:rPr>
              <a:t>a)a dog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143512"/>
            <a:ext cx="3143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a) parrots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3184" y="5143512"/>
            <a:ext cx="3680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hlinkClick r:id="rId4" action="ppaction://hlinksldjump"/>
              </a:rPr>
              <a:t>c</a:t>
            </a:r>
            <a:r>
              <a:rPr lang="en-US" sz="5400" b="1" dirty="0" smtClean="0">
                <a:solidFill>
                  <a:srgbClr val="FFFF00"/>
                </a:solidFill>
                <a:hlinkClick r:id="rId4" action="ppaction://hlinksldjump"/>
              </a:rPr>
              <a:t>) elephants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14414" y="2714620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трелка вправо 9"/>
          <p:cNvSpPr/>
          <p:nvPr/>
        </p:nvSpPr>
        <p:spPr>
          <a:xfrm rot="-1500000">
            <a:off x="5535087" y="3522511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Попуга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257148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5214950"/>
            <a:ext cx="2364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hlinkClick r:id="rId3" action="ppaction://hlinksldjump"/>
              </a:rPr>
              <a:t>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c) lions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14950"/>
            <a:ext cx="3366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  </a:t>
            </a:r>
            <a:r>
              <a:rPr lang="en-US" sz="5400" b="1" dirty="0" smtClean="0">
                <a:solidFill>
                  <a:srgbClr val="002060"/>
                </a:solidFill>
                <a:hlinkClick r:id="rId3" action="ppaction://hlinksldjump"/>
              </a:rPr>
              <a:t>a)a parrot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214950"/>
            <a:ext cx="3173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hlinkClick r:id="rId4" action="ppaction://hlinksldjump"/>
              </a:rPr>
              <a:t>b) parrots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00298" y="3857628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трелка вправо 8"/>
          <p:cNvSpPr/>
          <p:nvPr/>
        </p:nvSpPr>
        <p:spPr>
          <a:xfrm flipH="1">
            <a:off x="6786578" y="3214686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Vereya chicken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They are …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685776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357826"/>
            <a:ext cx="3074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hlinkClick r:id="rId3" action="ppaction://hlinksldjump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hlinkClick r:id="rId3" action="ppaction://hlinksldjump"/>
              </a:rPr>
              <a:t>c)a rabbit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5357826"/>
            <a:ext cx="226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a) hens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2332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a)a hen</a:t>
            </a:r>
            <a:endParaRPr lang="ru-RU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00000" flipH="1">
            <a:off x="7607610" y="4936122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трелка вправо 9"/>
          <p:cNvSpPr/>
          <p:nvPr/>
        </p:nvSpPr>
        <p:spPr>
          <a:xfrm rot="900000" flipH="1">
            <a:off x="7607611" y="3078735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Дополните предложение (вместо многоточий вставьте подходящее слово).</a:t>
            </a:r>
          </a:p>
          <a:p>
            <a:pPr lvl="0"/>
            <a:r>
              <a:rPr lang="ru-RU" dirty="0" smtClean="0"/>
              <a:t>Запусти первый слайд игры, щелчком  правой кнопки мыши, затем, курсором мышки выберите одно из трех предложенных слов, если ответ правильный – увидите в новом слайде слово «</a:t>
            </a:r>
            <a:r>
              <a:rPr lang="en-US" dirty="0" smtClean="0"/>
              <a:t>Yes</a:t>
            </a:r>
            <a:r>
              <a:rPr lang="ru-RU" dirty="0" smtClean="0"/>
              <a:t>»,  для перехода к следующему заданию требуется выбрать «</a:t>
            </a:r>
            <a:r>
              <a:rPr lang="en-US" dirty="0" smtClean="0"/>
              <a:t>Yes</a:t>
            </a:r>
            <a:r>
              <a:rPr lang="ru-RU" dirty="0" smtClean="0"/>
              <a:t>» и щелкнуть правой кнопкой мышки. Игра продолжается. В конце игры вы увидите слово «</a:t>
            </a:r>
            <a:r>
              <a:rPr lang="en-US" dirty="0" smtClean="0"/>
              <a:t>Congratulations!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 При неправильном ответе, вы увидите в новом слайде  слово «</a:t>
            </a:r>
            <a:r>
              <a:rPr lang="en-US" dirty="0" smtClean="0"/>
              <a:t>No</a:t>
            </a:r>
            <a:r>
              <a:rPr lang="ru-RU" dirty="0" smtClean="0"/>
              <a:t>», выбираете курсором «</a:t>
            </a:r>
            <a:r>
              <a:rPr lang="en-US" dirty="0" smtClean="0"/>
              <a:t>No</a:t>
            </a:r>
            <a:r>
              <a:rPr lang="ru-RU" dirty="0" smtClean="0"/>
              <a:t>» и щелкаете правой кнопкой мыши. Вам предлагается снова выполнить   задание, с которым вы не справились.</a:t>
            </a:r>
          </a:p>
          <a:p>
            <a:r>
              <a:rPr lang="ru-RU" dirty="0" smtClean="0"/>
              <a:t> По этому принципу построены дальнейшие задания в игре.</a:t>
            </a:r>
          </a:p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3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исунок «Солнышко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501222" cy="1143000"/>
          </a:xfrm>
        </p:spPr>
        <p:txBody>
          <a:bodyPr>
            <a:noAutofit/>
          </a:bodyPr>
          <a:lstStyle/>
          <a:p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Congratulations!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1328718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Ли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429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Hobo Std" pitchFamily="50" charset="0"/>
              </a:rPr>
              <a:t>It is …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257148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29264"/>
            <a:ext cx="2324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hlinkClick r:id="rId3" action="ppaction://hlinksldjump"/>
              </a:rPr>
              <a:t>a)a lion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5429264"/>
            <a:ext cx="2831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hlinkClick r:id="rId3" action="ppaction://hlinksldjump"/>
              </a:rPr>
              <a:t>c</a:t>
            </a:r>
            <a:r>
              <a:rPr lang="en-US" sz="5400" b="1" dirty="0" smtClean="0">
                <a:solidFill>
                  <a:schemeClr val="bg1"/>
                </a:solidFill>
                <a:hlinkClick r:id="rId3" action="ppaction://hlinksldjump"/>
              </a:rPr>
              <a:t>) camels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429264"/>
            <a:ext cx="2627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   </a:t>
            </a:r>
            <a:r>
              <a:rPr lang="en-US" sz="5400" b="1" dirty="0" smtClean="0">
                <a:solidFill>
                  <a:srgbClr val="00B050"/>
                </a:solidFill>
                <a:hlinkClick r:id="rId4" action="ppaction://hlinksldjump"/>
              </a:rPr>
              <a:t>b)a fox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86050" y="3214686"/>
            <a:ext cx="1214446" cy="43200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No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1785918" cy="453997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928926" y="2071678"/>
            <a:ext cx="3571900" cy="335758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perspectiveHeroicExtremeLeftFacing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obo Std" pitchFamily="50" charset="0"/>
              </a:rPr>
              <a:t>It is …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6072206"/>
            <a:ext cx="18571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5143512"/>
            <a:ext cx="2516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hlinkClick r:id="rId3" action="ppaction://hlinksldjump"/>
              </a:rPr>
              <a:t>c)a tiger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143512"/>
            <a:ext cx="2523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hlinkClick r:id="rId3" action="ppaction://hlinksldjump"/>
              </a:rPr>
              <a:t>b</a:t>
            </a:r>
            <a:r>
              <a:rPr lang="en-US" sz="5400" b="1" dirty="0" smtClean="0">
                <a:solidFill>
                  <a:srgbClr val="00B050"/>
                </a:solidFill>
                <a:hlinkClick r:id="rId3" action="ppaction://hlinksldjump"/>
              </a:rPr>
              <a:t>) tigers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143512"/>
            <a:ext cx="2846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hlinkClick r:id="rId4" action="ppaction://hlinksldjump"/>
              </a:rPr>
              <a:t>a)a horse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215074" y="3643314"/>
            <a:ext cx="1214446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Yes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757346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3286148" cy="333376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450</Words>
  <Application>Microsoft Office PowerPoint</Application>
  <PresentationFormat>Экран (4:3)</PresentationFormat>
  <Paragraphs>92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GAME</vt:lpstr>
      <vt:lpstr>Пояснительная записка</vt:lpstr>
      <vt:lpstr>    Цели:</vt:lpstr>
      <vt:lpstr>Правила игры:</vt:lpstr>
      <vt:lpstr>It is … .</vt:lpstr>
      <vt:lpstr>Yes</vt:lpstr>
      <vt:lpstr>No</vt:lpstr>
      <vt:lpstr>It is … .</vt:lpstr>
      <vt:lpstr>Yes</vt:lpstr>
      <vt:lpstr>No</vt:lpstr>
      <vt:lpstr>                              It is … .</vt:lpstr>
      <vt:lpstr>No</vt:lpstr>
      <vt:lpstr>Yes</vt:lpstr>
      <vt:lpstr>It is … .</vt:lpstr>
      <vt:lpstr>No</vt:lpstr>
      <vt:lpstr>Yes</vt:lpstr>
      <vt:lpstr>It is … .</vt:lpstr>
      <vt:lpstr>No</vt:lpstr>
      <vt:lpstr>Yes</vt:lpstr>
      <vt:lpstr>It is … .</vt:lpstr>
      <vt:lpstr>No</vt:lpstr>
      <vt:lpstr>Yes</vt:lpstr>
      <vt:lpstr>They are … .</vt:lpstr>
      <vt:lpstr>No</vt:lpstr>
      <vt:lpstr>Yes</vt:lpstr>
      <vt:lpstr>They are … .</vt:lpstr>
      <vt:lpstr>No</vt:lpstr>
      <vt:lpstr>Yes</vt:lpstr>
      <vt:lpstr>They are … .</vt:lpstr>
      <vt:lpstr>No</vt:lpstr>
      <vt:lpstr>Yes</vt:lpstr>
      <vt:lpstr>They are … .</vt:lpstr>
      <vt:lpstr>Yes</vt:lpstr>
      <vt:lpstr>No</vt:lpstr>
      <vt:lpstr>They are … .</vt:lpstr>
      <vt:lpstr>Yes</vt:lpstr>
      <vt:lpstr>No</vt:lpstr>
      <vt:lpstr>They are … .</vt:lpstr>
      <vt:lpstr>Yes</vt:lpstr>
      <vt:lpstr>No</vt:lpstr>
      <vt:lpstr>Congratulations!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62</cp:revision>
  <dcterms:created xsi:type="dcterms:W3CDTF">2012-11-11T08:45:23Z</dcterms:created>
  <dcterms:modified xsi:type="dcterms:W3CDTF">2020-12-08T12:44:12Z</dcterms:modified>
</cp:coreProperties>
</file>